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31" r:id="rId4"/>
    <p:sldMasterId id="2147484776" r:id="rId5"/>
    <p:sldMasterId id="2147484803" r:id="rId6"/>
  </p:sldMasterIdLst>
  <p:notesMasterIdLst>
    <p:notesMasterId r:id="rId58"/>
  </p:notesMasterIdLst>
  <p:handoutMasterIdLst>
    <p:handoutMasterId r:id="rId59"/>
  </p:handoutMasterIdLst>
  <p:sldIdLst>
    <p:sldId id="1809" r:id="rId7"/>
    <p:sldId id="1810" r:id="rId8"/>
    <p:sldId id="4306" r:id="rId9"/>
    <p:sldId id="4310" r:id="rId10"/>
    <p:sldId id="4311" r:id="rId11"/>
    <p:sldId id="1878" r:id="rId12"/>
    <p:sldId id="4259" r:id="rId13"/>
    <p:sldId id="4253" r:id="rId14"/>
    <p:sldId id="4261" r:id="rId15"/>
    <p:sldId id="4265" r:id="rId16"/>
    <p:sldId id="4333" r:id="rId17"/>
    <p:sldId id="4334" r:id="rId18"/>
    <p:sldId id="4332" r:id="rId19"/>
    <p:sldId id="4335" r:id="rId20"/>
    <p:sldId id="4336" r:id="rId21"/>
    <p:sldId id="4349" r:id="rId22"/>
    <p:sldId id="4350" r:id="rId23"/>
    <p:sldId id="4337" r:id="rId24"/>
    <p:sldId id="4352" r:id="rId25"/>
    <p:sldId id="4338" r:id="rId26"/>
    <p:sldId id="4339" r:id="rId27"/>
    <p:sldId id="4340" r:id="rId28"/>
    <p:sldId id="4341" r:id="rId29"/>
    <p:sldId id="4342" r:id="rId30"/>
    <p:sldId id="4343" r:id="rId31"/>
    <p:sldId id="4344" r:id="rId32"/>
    <p:sldId id="4348" r:id="rId33"/>
    <p:sldId id="4345" r:id="rId34"/>
    <p:sldId id="4346" r:id="rId35"/>
    <p:sldId id="4347" r:id="rId36"/>
    <p:sldId id="4367" r:id="rId37"/>
    <p:sldId id="4370" r:id="rId38"/>
    <p:sldId id="4351" r:id="rId39"/>
    <p:sldId id="4371" r:id="rId40"/>
    <p:sldId id="4353" r:id="rId41"/>
    <p:sldId id="4354" r:id="rId42"/>
    <p:sldId id="4355" r:id="rId43"/>
    <p:sldId id="4372" r:id="rId44"/>
    <p:sldId id="4356" r:id="rId45"/>
    <p:sldId id="4357" r:id="rId46"/>
    <p:sldId id="4373" r:id="rId47"/>
    <p:sldId id="1569" r:id="rId48"/>
    <p:sldId id="4330" r:id="rId49"/>
    <p:sldId id="1940" r:id="rId50"/>
    <p:sldId id="1571" r:id="rId51"/>
    <p:sldId id="2475" r:id="rId52"/>
    <p:sldId id="4374" r:id="rId53"/>
    <p:sldId id="4323" r:id="rId54"/>
    <p:sldId id="4364" r:id="rId55"/>
    <p:sldId id="4365" r:id="rId56"/>
    <p:sldId id="4366" r:id="rId5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s and Guidelines - Delete this section and slides before distributing" id="{A0252C9D-1D6B-42F9-BA63-F39DC4D8B635}">
          <p14:sldIdLst>
            <p14:sldId id="1809"/>
            <p14:sldId id="1810"/>
            <p14:sldId id="4306"/>
            <p14:sldId id="4310"/>
            <p14:sldId id="4311"/>
            <p14:sldId id="1878"/>
            <p14:sldId id="4259"/>
            <p14:sldId id="4253"/>
            <p14:sldId id="4261"/>
            <p14:sldId id="4265"/>
            <p14:sldId id="4333"/>
            <p14:sldId id="4334"/>
            <p14:sldId id="4332"/>
            <p14:sldId id="4335"/>
            <p14:sldId id="4336"/>
            <p14:sldId id="4349"/>
            <p14:sldId id="4350"/>
            <p14:sldId id="4337"/>
            <p14:sldId id="4352"/>
            <p14:sldId id="4338"/>
            <p14:sldId id="4339"/>
            <p14:sldId id="4340"/>
            <p14:sldId id="4341"/>
            <p14:sldId id="4342"/>
            <p14:sldId id="4343"/>
            <p14:sldId id="4344"/>
            <p14:sldId id="4348"/>
            <p14:sldId id="4345"/>
            <p14:sldId id="4346"/>
            <p14:sldId id="4347"/>
            <p14:sldId id="4367"/>
            <p14:sldId id="4370"/>
            <p14:sldId id="4351"/>
            <p14:sldId id="4371"/>
            <p14:sldId id="4353"/>
            <p14:sldId id="4354"/>
            <p14:sldId id="4355"/>
            <p14:sldId id="4372"/>
            <p14:sldId id="4356"/>
            <p14:sldId id="4357"/>
            <p14:sldId id="4373"/>
            <p14:sldId id="1569"/>
            <p14:sldId id="4330"/>
            <p14:sldId id="1940"/>
            <p14:sldId id="1571"/>
            <p14:sldId id="2475"/>
            <p14:sldId id="4374"/>
            <p14:sldId id="4323"/>
            <p14:sldId id="4364"/>
            <p14:sldId id="4365"/>
            <p14:sldId id="4366"/>
          </p14:sldIdLst>
        </p14:section>
        <p14:section name="Light Gray Template" id="{A073DAE3-B461-442F-A3D3-6642BD875E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0078D4"/>
    <a:srgbClr val="FFFFFF"/>
    <a:srgbClr val="1A1A1A"/>
    <a:srgbClr val="EAEAEA"/>
    <a:srgbClr val="107C10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2109" autoAdjust="0"/>
  </p:normalViewPr>
  <p:slideViewPr>
    <p:cSldViewPr snapToGrid="0">
      <p:cViewPr varScale="1">
        <p:scale>
          <a:sx n="93" d="100"/>
          <a:sy n="93" d="100"/>
        </p:scale>
        <p:origin x="33" y="207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De Tender" userId="b54b6209-5f27-411f-8c6b-6b5d6b548771" providerId="ADAL" clId="{A8FE75EB-7548-49C1-9EE6-D27131527B98}"/>
    <pc:docChg chg="delSld modSection">
      <pc:chgData name="Peter De Tender" userId="b54b6209-5f27-411f-8c6b-6b5d6b548771" providerId="ADAL" clId="{A8FE75EB-7548-49C1-9EE6-D27131527B98}" dt="2019-08-23T13:27:10.668" v="21" actId="2696"/>
      <pc:docMkLst>
        <pc:docMk/>
      </pc:docMkLst>
      <pc:sldChg chg="del">
        <pc:chgData name="Peter De Tender" userId="b54b6209-5f27-411f-8c6b-6b5d6b548771" providerId="ADAL" clId="{A8FE75EB-7548-49C1-9EE6-D27131527B98}" dt="2019-08-23T13:27:10.389" v="4" actId="2696"/>
        <pc:sldMkLst>
          <pc:docMk/>
          <pc:sldMk cId="1995050349" sldId="1523"/>
        </pc:sldMkLst>
      </pc:sldChg>
      <pc:sldChg chg="del">
        <pc:chgData name="Peter De Tender" userId="b54b6209-5f27-411f-8c6b-6b5d6b548771" providerId="ADAL" clId="{A8FE75EB-7548-49C1-9EE6-D27131527B98}" dt="2019-08-23T13:27:10.460" v="5" actId="2696"/>
        <pc:sldMkLst>
          <pc:docMk/>
          <pc:sldMk cId="1811665972" sldId="1524"/>
        </pc:sldMkLst>
      </pc:sldChg>
      <pc:sldChg chg="del">
        <pc:chgData name="Peter De Tender" userId="b54b6209-5f27-411f-8c6b-6b5d6b548771" providerId="ADAL" clId="{A8FE75EB-7548-49C1-9EE6-D27131527B98}" dt="2019-08-23T13:27:10.562" v="11" actId="2696"/>
        <pc:sldMkLst>
          <pc:docMk/>
          <pc:sldMk cId="203203085" sldId="1527"/>
        </pc:sldMkLst>
      </pc:sldChg>
      <pc:sldChg chg="del">
        <pc:chgData name="Peter De Tender" userId="b54b6209-5f27-411f-8c6b-6b5d6b548771" providerId="ADAL" clId="{A8FE75EB-7548-49C1-9EE6-D27131527B98}" dt="2019-08-23T13:27:10.574" v="12" actId="2696"/>
        <pc:sldMkLst>
          <pc:docMk/>
          <pc:sldMk cId="242452099" sldId="1528"/>
        </pc:sldMkLst>
      </pc:sldChg>
      <pc:sldChg chg="del">
        <pc:chgData name="Peter De Tender" userId="b54b6209-5f27-411f-8c6b-6b5d6b548771" providerId="ADAL" clId="{A8FE75EB-7548-49C1-9EE6-D27131527B98}" dt="2019-08-23T13:27:10.599" v="14" actId="2696"/>
        <pc:sldMkLst>
          <pc:docMk/>
          <pc:sldMk cId="3249496989" sldId="1529"/>
        </pc:sldMkLst>
      </pc:sldChg>
      <pc:sldChg chg="del">
        <pc:chgData name="Peter De Tender" userId="b54b6209-5f27-411f-8c6b-6b5d6b548771" providerId="ADAL" clId="{A8FE75EB-7548-49C1-9EE6-D27131527B98}" dt="2019-08-23T13:27:10.615" v="15" actId="2696"/>
        <pc:sldMkLst>
          <pc:docMk/>
          <pc:sldMk cId="1041029672" sldId="1530"/>
        </pc:sldMkLst>
      </pc:sldChg>
      <pc:sldChg chg="del">
        <pc:chgData name="Peter De Tender" userId="b54b6209-5f27-411f-8c6b-6b5d6b548771" providerId="ADAL" clId="{A8FE75EB-7548-49C1-9EE6-D27131527B98}" dt="2019-08-23T13:27:10.630" v="17" actId="2696"/>
        <pc:sldMkLst>
          <pc:docMk/>
          <pc:sldMk cId="1789865309" sldId="1531"/>
        </pc:sldMkLst>
      </pc:sldChg>
      <pc:sldChg chg="del">
        <pc:chgData name="Peter De Tender" userId="b54b6209-5f27-411f-8c6b-6b5d6b548771" providerId="ADAL" clId="{A8FE75EB-7548-49C1-9EE6-D27131527B98}" dt="2019-08-23T13:27:10.668" v="21" actId="2696"/>
        <pc:sldMkLst>
          <pc:docMk/>
          <pc:sldMk cId="2402828649" sldId="1532"/>
        </pc:sldMkLst>
      </pc:sldChg>
      <pc:sldChg chg="del">
        <pc:chgData name="Peter De Tender" userId="b54b6209-5f27-411f-8c6b-6b5d6b548771" providerId="ADAL" clId="{A8FE75EB-7548-49C1-9EE6-D27131527B98}" dt="2019-08-23T13:27:10.354" v="2" actId="2696"/>
        <pc:sldMkLst>
          <pc:docMk/>
          <pc:sldMk cId="895908902" sldId="1548"/>
        </pc:sldMkLst>
      </pc:sldChg>
      <pc:sldChg chg="del">
        <pc:chgData name="Peter De Tender" userId="b54b6209-5f27-411f-8c6b-6b5d6b548771" providerId="ADAL" clId="{A8FE75EB-7548-49C1-9EE6-D27131527B98}" dt="2019-08-23T13:27:10.367" v="3" actId="2696"/>
        <pc:sldMkLst>
          <pc:docMk/>
          <pc:sldMk cId="3188989622" sldId="1635"/>
        </pc:sldMkLst>
      </pc:sldChg>
      <pc:sldChg chg="del">
        <pc:chgData name="Peter De Tender" userId="b54b6209-5f27-411f-8c6b-6b5d6b548771" providerId="ADAL" clId="{A8FE75EB-7548-49C1-9EE6-D27131527B98}" dt="2019-08-23T13:27:10.326" v="0" actId="2696"/>
        <pc:sldMkLst>
          <pc:docMk/>
          <pc:sldMk cId="3957722359" sldId="1660"/>
        </pc:sldMkLst>
      </pc:sldChg>
      <pc:sldChg chg="del">
        <pc:chgData name="Peter De Tender" userId="b54b6209-5f27-411f-8c6b-6b5d6b548771" providerId="ADAL" clId="{A8FE75EB-7548-49C1-9EE6-D27131527B98}" dt="2019-08-23T13:27:10.337" v="1" actId="2696"/>
        <pc:sldMkLst>
          <pc:docMk/>
          <pc:sldMk cId="1793706927" sldId="1670"/>
        </pc:sldMkLst>
      </pc:sldChg>
      <pc:sldChg chg="del">
        <pc:chgData name="Peter De Tender" userId="b54b6209-5f27-411f-8c6b-6b5d6b548771" providerId="ADAL" clId="{A8FE75EB-7548-49C1-9EE6-D27131527B98}" dt="2019-08-23T13:27:10.510" v="7" actId="2696"/>
        <pc:sldMkLst>
          <pc:docMk/>
          <pc:sldMk cId="1385213503" sldId="1802"/>
        </pc:sldMkLst>
      </pc:sldChg>
      <pc:sldChg chg="del">
        <pc:chgData name="Peter De Tender" userId="b54b6209-5f27-411f-8c6b-6b5d6b548771" providerId="ADAL" clId="{A8FE75EB-7548-49C1-9EE6-D27131527B98}" dt="2019-08-23T13:27:10.530" v="8" actId="2696"/>
        <pc:sldMkLst>
          <pc:docMk/>
          <pc:sldMk cId="2605536240" sldId="1803"/>
        </pc:sldMkLst>
      </pc:sldChg>
      <pc:sldChg chg="del">
        <pc:chgData name="Peter De Tender" userId="b54b6209-5f27-411f-8c6b-6b5d6b548771" providerId="ADAL" clId="{A8FE75EB-7548-49C1-9EE6-D27131527B98}" dt="2019-08-23T13:27:10.548" v="9" actId="2696"/>
        <pc:sldMkLst>
          <pc:docMk/>
          <pc:sldMk cId="737538867" sldId="1804"/>
        </pc:sldMkLst>
      </pc:sldChg>
      <pc:sldChg chg="del">
        <pc:chgData name="Peter De Tender" userId="b54b6209-5f27-411f-8c6b-6b5d6b548771" providerId="ADAL" clId="{A8FE75EB-7548-49C1-9EE6-D27131527B98}" dt="2019-08-23T13:27:10.649" v="19" actId="2696"/>
        <pc:sldMkLst>
          <pc:docMk/>
          <pc:sldMk cId="829152042" sldId="1807"/>
        </pc:sldMkLst>
      </pc:sldChg>
      <pc:sldMasterChg chg="delSldLayout">
        <pc:chgData name="Peter De Tender" userId="b54b6209-5f27-411f-8c6b-6b5d6b548771" providerId="ADAL" clId="{A8FE75EB-7548-49C1-9EE6-D27131527B98}" dt="2019-08-23T13:27:10.650" v="20" actId="2696"/>
        <pc:sldMasterMkLst>
          <pc:docMk/>
          <pc:sldMasterMk cId="4266282189" sldId="2147484731"/>
        </pc:sldMasterMkLst>
        <pc:sldLayoutChg chg="del">
          <pc:chgData name="Peter De Tender" userId="b54b6209-5f27-411f-8c6b-6b5d6b548771" providerId="ADAL" clId="{A8FE75EB-7548-49C1-9EE6-D27131527B98}" dt="2019-08-23T13:27:10.650" v="20" actId="2696"/>
          <pc:sldLayoutMkLst>
            <pc:docMk/>
            <pc:sldMasterMk cId="4266282189" sldId="2147484731"/>
            <pc:sldLayoutMk cId="3939302507" sldId="2147484764"/>
          </pc:sldLayoutMkLst>
        </pc:sldLayoutChg>
        <pc:sldLayoutChg chg="del">
          <pc:chgData name="Peter De Tender" userId="b54b6209-5f27-411f-8c6b-6b5d6b548771" providerId="ADAL" clId="{A8FE75EB-7548-49C1-9EE6-D27131527B98}" dt="2019-08-23T13:27:10.461" v="6" actId="2696"/>
          <pc:sldLayoutMkLst>
            <pc:docMk/>
            <pc:sldMasterMk cId="4266282189" sldId="2147484731"/>
            <pc:sldLayoutMk cId="1967593098" sldId="2147484768"/>
          </pc:sldLayoutMkLst>
        </pc:sldLayoutChg>
        <pc:sldLayoutChg chg="del">
          <pc:chgData name="Peter De Tender" userId="b54b6209-5f27-411f-8c6b-6b5d6b548771" providerId="ADAL" clId="{A8FE75EB-7548-49C1-9EE6-D27131527B98}" dt="2019-08-23T13:27:10.550" v="10" actId="2696"/>
          <pc:sldLayoutMkLst>
            <pc:docMk/>
            <pc:sldMasterMk cId="4266282189" sldId="2147484731"/>
            <pc:sldLayoutMk cId="2327361456" sldId="2147484769"/>
          </pc:sldLayoutMkLst>
        </pc:sldLayoutChg>
        <pc:sldLayoutChg chg="del">
          <pc:chgData name="Peter De Tender" userId="b54b6209-5f27-411f-8c6b-6b5d6b548771" providerId="ADAL" clId="{A8FE75EB-7548-49C1-9EE6-D27131527B98}" dt="2019-08-23T13:27:10.575" v="13" actId="2696"/>
          <pc:sldLayoutMkLst>
            <pc:docMk/>
            <pc:sldMasterMk cId="4266282189" sldId="2147484731"/>
            <pc:sldLayoutMk cId="3657546676" sldId="2147484771"/>
          </pc:sldLayoutMkLst>
        </pc:sldLayoutChg>
        <pc:sldLayoutChg chg="del">
          <pc:chgData name="Peter De Tender" userId="b54b6209-5f27-411f-8c6b-6b5d6b548771" providerId="ADAL" clId="{A8FE75EB-7548-49C1-9EE6-D27131527B98}" dt="2019-08-23T13:27:10.616" v="16" actId="2696"/>
          <pc:sldLayoutMkLst>
            <pc:docMk/>
            <pc:sldMasterMk cId="4266282189" sldId="2147484731"/>
            <pc:sldLayoutMk cId="2823110905" sldId="2147484773"/>
          </pc:sldLayoutMkLst>
        </pc:sldLayoutChg>
        <pc:sldLayoutChg chg="del">
          <pc:chgData name="Peter De Tender" userId="b54b6209-5f27-411f-8c6b-6b5d6b548771" providerId="ADAL" clId="{A8FE75EB-7548-49C1-9EE6-D27131527B98}" dt="2019-08-23T13:27:10.631" v="18" actId="2696"/>
          <pc:sldLayoutMkLst>
            <pc:docMk/>
            <pc:sldMasterMk cId="4266282189" sldId="2147484731"/>
            <pc:sldLayoutMk cId="2185083422" sldId="21474847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8/22/2019 9:09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8/22/2019 9:09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8/23/2019 9:27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8/22/2019 9:11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8/23/2019 9:27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26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79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8/23/2019 9:27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9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83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0B0F60-009A-48DF-8304-85310C288C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92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8/23/2019 3:04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5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2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46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C4516-26FA-2F40-A2E5-1BD96936FD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8142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520331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69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8291610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686829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032720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410244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40071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668591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650954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462A60B-A69E-F345-8342-7A4E3F4B6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6424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81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9130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31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9AFA16-AEC4-7D4A-82F3-BDAE8E49079E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7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3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246611" y="1794684"/>
            <a:ext cx="11277599" cy="4922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63B430AD-2D98-4CE5-9549-72A5A4E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11" y="20118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9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1336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6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07818" y="80772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0761517" y="6198662"/>
            <a:ext cx="1180135" cy="415498"/>
          </a:xfr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862522" y="162306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215769" y="162306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58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3231855"/>
            <a:ext cx="6931447" cy="2171417"/>
          </a:xfrm>
          <a:noFill/>
        </p:spPr>
        <p:txBody>
          <a:bodyPr lIns="0" tIns="0" rIns="0" bIns="182880" anchor="b" anchorCtr="0"/>
          <a:lstStyle>
            <a:lvl1pPr defTabSz="914367">
              <a:defRPr sz="4800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Learn, architect and developer</a:t>
            </a:r>
            <a:br>
              <a:rPr lang="en-US" sz="4902" spc="-49" dirty="0">
                <a:solidFill>
                  <a:srgbClr val="50E6FF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solutions on 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890B2B-4A87-47BF-ABDC-17FD33799129}"/>
              </a:ext>
            </a:extLst>
          </p:cNvPr>
          <p:cNvGrpSpPr/>
          <p:nvPr userDrawn="1"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ACC723-8B0A-429E-BF99-C0A3279D5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879010-2BA5-4ADA-86DD-432222904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CD107-382E-4D1A-A3B9-89F578F4A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4B066-747D-47EC-A7D2-ECE2D4D79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190118-51B5-40B5-BDCE-69BFE691E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B7BB85-E6F0-42CC-BAE4-3FC8F3C36E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0E0663-AD89-4AC8-8010-AB75DAE0B2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57CD3-70DC-4100-A225-7B592B67F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6E37C7-D8FB-42AE-BCF0-63E6A6520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BEBE55-430D-469B-863D-CF0F3398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9C76CB-E61E-4101-8CD5-48724D444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46E7AC-A6D0-40E5-AC0C-4C2C29F3B2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792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A8978-02B3-4541-BCF6-2F788A6C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3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E740F6-F682-4A53-B8F9-F70CC558BB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21D64-7009-4A41-B38C-1FB61D7E5F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088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6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6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0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36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325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57874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5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0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30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60877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03023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87FE4-3EBA-4EC1-809B-BFA952A5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0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3271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AD601-C60B-44FE-9AB7-586AE7A20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760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36FB-F281-4966-BFEA-EFEAA6B09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6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281639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4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9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78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972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C4516-26FA-2F40-A2E5-1BD96936FD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52604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462A60B-A69E-F345-8342-7A4E3F4B6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4083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3231855"/>
            <a:ext cx="6931447" cy="2171417"/>
          </a:xfrm>
          <a:noFill/>
        </p:spPr>
        <p:txBody>
          <a:bodyPr lIns="0" tIns="0" rIns="0" bIns="182880" anchor="b" anchorCtr="0"/>
          <a:lstStyle>
            <a:lvl1pPr defTabSz="914367">
              <a:defRPr sz="4800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Learn, architect and developer</a:t>
            </a:r>
            <a:br>
              <a:rPr lang="en-US" sz="4902" spc="-49" dirty="0">
                <a:solidFill>
                  <a:srgbClr val="50E6FF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solutions on 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890B2B-4A87-47BF-ABDC-17FD33799129}"/>
              </a:ext>
            </a:extLst>
          </p:cNvPr>
          <p:cNvGrpSpPr/>
          <p:nvPr userDrawn="1"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ACC723-8B0A-429E-BF99-C0A3279D5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879010-2BA5-4ADA-86DD-432222904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CD107-382E-4D1A-A3B9-89F578F4A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4B066-747D-47EC-A7D2-ECE2D4D79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190118-51B5-40B5-BDCE-69BFE691E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B7BB85-E6F0-42CC-BAE4-3FC8F3C36E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0E0663-AD89-4AC8-8010-AB75DAE0B2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57CD3-70DC-4100-A225-7B592B67F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6E37C7-D8FB-42AE-BCF0-63E6A6520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BEBE55-430D-469B-863D-CF0F3398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9C76CB-E61E-4101-8CD5-48724D444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46E7AC-A6D0-40E5-AC0C-4C2C29F3B2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9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2761789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611403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9328440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9525002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82628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8863943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284156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24519006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492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888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74429720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368780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16606823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960212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2845283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9617628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65000009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7130728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0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21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02596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2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2492538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29967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629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02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41032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7692983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46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242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8377200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1848764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24634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1354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6535003"/>
      </p:ext>
    </p:extLst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C19A-7348-4FC7-B409-6047AB41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6844-2C62-4558-AC70-DF1023D6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1A80-D389-42CB-9457-A1089A99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3300-596E-45BC-8393-39A1B3F3D71E}" type="datetimeFigureOut">
              <a:rPr lang="en-AU" smtClean="0"/>
              <a:t>22/08/2019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C6A94-5A52-4B57-9CFB-86ADD67D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6ABEC-C80F-495C-A406-AA839155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D750-C2F7-4312-9C09-9ACFBEE01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7747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618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977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89903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96709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image" Target="../media/image25.emf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59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8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66" r:id="rId21"/>
    <p:sldLayoutId id="2147484767" r:id="rId22"/>
    <p:sldLayoutId id="2147484770" r:id="rId23"/>
    <p:sldLayoutId id="2147484772" r:id="rId24"/>
    <p:sldLayoutId id="2147484775" r:id="rId25"/>
    <p:sldLayoutId id="2147484802" r:id="rId26"/>
    <p:sldLayoutId id="2147484846" r:id="rId27"/>
    <p:sldLayoutId id="2147484847" r:id="rId28"/>
    <p:sldLayoutId id="2147484848" r:id="rId29"/>
    <p:sldLayoutId id="2147484849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6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59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4" r:id="rId1"/>
    <p:sldLayoutId id="2147484805" r:id="rId2"/>
    <p:sldLayoutId id="2147484806" r:id="rId3"/>
    <p:sldLayoutId id="2147484807" r:id="rId4"/>
    <p:sldLayoutId id="2147484808" r:id="rId5"/>
    <p:sldLayoutId id="2147484809" r:id="rId6"/>
    <p:sldLayoutId id="2147484810" r:id="rId7"/>
    <p:sldLayoutId id="2147484811" r:id="rId8"/>
    <p:sldLayoutId id="2147484812" r:id="rId9"/>
    <p:sldLayoutId id="2147484813" r:id="rId10"/>
    <p:sldLayoutId id="2147484814" r:id="rId11"/>
    <p:sldLayoutId id="2147484815" r:id="rId12"/>
    <p:sldLayoutId id="2147484816" r:id="rId13"/>
    <p:sldLayoutId id="2147484817" r:id="rId14"/>
    <p:sldLayoutId id="2147484818" r:id="rId15"/>
    <p:sldLayoutId id="2147484819" r:id="rId16"/>
    <p:sldLayoutId id="2147484820" r:id="rId17"/>
    <p:sldLayoutId id="2147484821" r:id="rId18"/>
    <p:sldLayoutId id="2147484822" r:id="rId19"/>
    <p:sldLayoutId id="2147484823" r:id="rId20"/>
    <p:sldLayoutId id="2147484824" r:id="rId21"/>
    <p:sldLayoutId id="2147484825" r:id="rId22"/>
    <p:sldLayoutId id="2147484826" r:id="rId23"/>
    <p:sldLayoutId id="2147484827" r:id="rId24"/>
    <p:sldLayoutId id="2147484828" r:id="rId25"/>
    <p:sldLayoutId id="2147484829" r:id="rId26"/>
    <p:sldLayoutId id="2147484830" r:id="rId27"/>
    <p:sldLayoutId id="2147484831" r:id="rId28"/>
    <p:sldLayoutId id="2147484832" r:id="rId29"/>
    <p:sldLayoutId id="2147484833" r:id="rId30"/>
    <p:sldLayoutId id="2147484834" r:id="rId31"/>
    <p:sldLayoutId id="2147484835" r:id="rId32"/>
    <p:sldLayoutId id="2147484836" r:id="rId33"/>
    <p:sldLayoutId id="2147484837" r:id="rId34"/>
    <p:sldLayoutId id="2147484838" r:id="rId35"/>
    <p:sldLayoutId id="2147484839" r:id="rId36"/>
    <p:sldLayoutId id="2147484840" r:id="rId37"/>
    <p:sldLayoutId id="2147484841" r:id="rId38"/>
    <p:sldLayoutId id="2147484842" r:id="rId39"/>
    <p:sldLayoutId id="2147484843" r:id="rId40"/>
    <p:sldLayoutId id="2147484844" r:id="rId41"/>
    <p:sldLayoutId id="2147484845" r:id="rId42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sv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jp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host-and-deploy/docker/visual-studio-tools-for-docker?view=aspnetcore-2.1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pdtit" TargetMode="External"/><Relationship Id="rId7" Type="http://schemas.openxmlformats.org/officeDocument/2006/relationships/hyperlink" Target="http://openclipart.org/detail/125875/nuage--cloud-by-lmproulx" TargetMode="External"/><Relationship Id="rId2" Type="http://schemas.openxmlformats.org/officeDocument/2006/relationships/hyperlink" Target="mailto:peter@pdtit.be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linkedin.com/in/pdti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sdevseriessupport@007FFFLearning.com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A8D3961-91D4-4041-9455-6E5EBC1A175C}"/>
              </a:ext>
            </a:extLst>
          </p:cNvPr>
          <p:cNvSpPr txBox="1">
            <a:spLocks/>
          </p:cNvSpPr>
          <p:nvPr/>
        </p:nvSpPr>
        <p:spPr>
          <a:xfrm>
            <a:off x="630060" y="2021531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2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Training Day</a:t>
            </a:r>
            <a:br>
              <a:rPr kumimoji="0" lang="en-US" sz="4902" b="0" i="0" u="none" strike="noStrike" kern="1200" cap="none" spc="-49" normalizeH="0" baseline="0" noProof="0" dirty="0">
                <a:ln w="3175"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4000" b="0" i="0" u="none" strike="noStrike" kern="1200" cap="none" spc="-49" normalizeH="0" baseline="0" noProof="0" dirty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Migrating .NET applications to Azure</a:t>
            </a:r>
            <a:endParaRPr kumimoji="0" lang="en-US" sz="4902" b="0" i="0" u="none" strike="noStrike" kern="1200" cap="none" spc="-49" normalizeH="0" baseline="0" noProof="0" dirty="0">
              <a:ln w="3175"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3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347425" y="5840252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671173" y="5554020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858574" y="4468803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 dirty="0">
                      <a:solidFill>
                        <a:srgbClr val="0078D4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>
                      <a:solidFill>
                        <a:srgbClr val="0078D4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347425" y="2443275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9581279" y="2443275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1D345C-0AE7-4AE3-B6C3-398BBE10EF41}"/>
              </a:ext>
            </a:extLst>
          </p:cNvPr>
          <p:cNvCxnSpPr>
            <a:cxnSpLocks/>
          </p:cNvCxnSpPr>
          <p:nvPr/>
        </p:nvCxnSpPr>
        <p:spPr>
          <a:xfrm>
            <a:off x="2655889" y="2443275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4964352" y="2443275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7272816" y="2443275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4292" y="1498671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597718" y="2018566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597717" y="2853284"/>
            <a:ext cx="1605637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Deploy web apps or APIs using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containers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in a PaaS 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66FCC3A-6A9D-4031-A15D-C8A5E6280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0875" y="1486790"/>
            <a:ext cx="476250" cy="47625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66DFD92-8F94-47FB-80E6-376423B6C79C}"/>
              </a:ext>
            </a:extLst>
          </p:cNvPr>
          <p:cNvSpPr txBox="1"/>
          <p:nvPr/>
        </p:nvSpPr>
        <p:spPr>
          <a:xfrm>
            <a:off x="2906182" y="2018566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Service Fabric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3476EE-35E8-413D-BD0F-D5748778640B}"/>
              </a:ext>
            </a:extLst>
          </p:cNvPr>
          <p:cNvSpPr txBox="1"/>
          <p:nvPr/>
        </p:nvSpPr>
        <p:spPr>
          <a:xfrm>
            <a:off x="2906182" y="2813044"/>
            <a:ext cx="1741544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Modernize </a:t>
            </a: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.NET applications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microservices using </a:t>
            </a: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Windows Server containers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5096368" y="2018566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048" y="1469828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7404832" y="2018566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5069919" y="2965235"/>
            <a:ext cx="1895085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R="0" lvl="0" indent="0" algn="ctr" fontAlgn="auto"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Scale and orchestrate </a:t>
            </a: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Linux containers using Kubernetes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9845595" y="2018566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Partner Ecosystem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504022" y="1674655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enshift logo png">
            <a:extLst>
              <a:ext uri="{FF2B5EF4-FFF2-40B4-BE49-F238E27FC236}">
                <a16:creationId xmlns:a16="http://schemas.microsoft.com/office/drawing/2014/main" id="{10A231FD-B366-49D4-8A6A-24B56E4A3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82113" y="1671982"/>
            <a:ext cx="379258" cy="31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ivotal cloud foundry logo png">
            <a:extLst>
              <a:ext uri="{FF2B5EF4-FFF2-40B4-BE49-F238E27FC236}">
                <a16:creationId xmlns:a16="http://schemas.microsoft.com/office/drawing/2014/main" id="{DACCBBEE-BC01-4958-B4DE-F6E0385D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89762" y="1683364"/>
            <a:ext cx="361120" cy="2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esosphere logo png">
            <a:extLst>
              <a:ext uri="{FF2B5EF4-FFF2-40B4-BE49-F238E27FC236}">
                <a16:creationId xmlns:a16="http://schemas.microsoft.com/office/drawing/2014/main" id="{5FDCF1A2-0A79-4D94-A69C-70AFE8FF9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58934" y="1730531"/>
            <a:ext cx="541020" cy="2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9845595" y="2874572"/>
            <a:ext cx="159161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R="0" lvl="0" indent="0" algn="ct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Bring your </a:t>
            </a: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Partner solutions 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that run great on Azure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7460090" y="2874572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Bef>
                <a:spcPts val="882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Elastically 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burst from your </a:t>
            </a: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Azure Kubernetes Service 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(AKS) cluster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5668185" y="1498671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B400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5329A-299D-4ACE-92E3-3084A348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/>
              <a:t>Running </a:t>
            </a:r>
            <a:r>
              <a:rPr lang="fr-BE" sz="2750" dirty="0">
                <a:solidFill>
                  <a:srgbClr val="0478D7"/>
                </a:solidFill>
              </a:rPr>
              <a:t>Containers on Azure</a:t>
            </a:r>
            <a:r>
              <a:rPr lang="fr-BE" sz="2750" dirty="0"/>
              <a:t>: a full set of </a:t>
            </a:r>
            <a:r>
              <a:rPr lang="fr-BE" sz="2750" dirty="0" err="1"/>
              <a:t>choices</a:t>
            </a:r>
            <a:endParaRPr lang="fr-BE" sz="2750" dirty="0"/>
          </a:p>
        </p:txBody>
      </p:sp>
    </p:spTree>
    <p:extLst>
      <p:ext uri="{BB962C8B-B14F-4D97-AF65-F5344CB8AC3E}">
        <p14:creationId xmlns:p14="http://schemas.microsoft.com/office/powerpoint/2010/main" val="34053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606C5C-A66D-4163-9D2A-9E8CF0A09680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FB1610-1DB1-469B-8E4D-C935D4A82782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246611" y="1660915"/>
            <a:ext cx="4607927" cy="2633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marL="182880"/>
            <a:r>
              <a:rPr lang="fr-BE" sz="2000" dirty="0" err="1">
                <a:solidFill>
                  <a:schemeClr val="bg2"/>
                </a:solidFill>
              </a:rPr>
              <a:t>Enterprises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can’t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get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away</a:t>
            </a:r>
            <a:r>
              <a:rPr lang="fr-BE" sz="2000" dirty="0">
                <a:solidFill>
                  <a:schemeClr val="bg2"/>
                </a:solidFill>
              </a:rPr>
              <a:t> from </a:t>
            </a:r>
            <a:r>
              <a:rPr lang="fr-BE" sz="2000" dirty="0" err="1">
                <a:solidFill>
                  <a:schemeClr val="bg2"/>
                </a:solidFill>
              </a:rPr>
              <a:t>their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legacy</a:t>
            </a:r>
            <a:r>
              <a:rPr lang="fr-BE" sz="2000" dirty="0">
                <a:solidFill>
                  <a:schemeClr val="bg2"/>
                </a:solidFill>
              </a:rPr>
              <a:t> apps </a:t>
            </a:r>
            <a:r>
              <a:rPr lang="fr-BE" sz="2000" dirty="0" err="1">
                <a:solidFill>
                  <a:schemeClr val="bg2"/>
                </a:solidFill>
              </a:rPr>
              <a:t>just</a:t>
            </a:r>
            <a:r>
              <a:rPr lang="fr-BE" sz="2000" dirty="0">
                <a:solidFill>
                  <a:schemeClr val="bg2"/>
                </a:solidFill>
              </a:rPr>
              <a:t> like </a:t>
            </a:r>
            <a:r>
              <a:rPr lang="fr-BE" sz="2000" dirty="0" err="1">
                <a:solidFill>
                  <a:schemeClr val="bg2"/>
                </a:solidFill>
              </a:rPr>
              <a:t>that</a:t>
            </a:r>
            <a:r>
              <a:rPr lang="fr-BE" sz="2000" dirty="0">
                <a:solidFill>
                  <a:schemeClr val="bg2"/>
                </a:solidFill>
              </a:rPr>
              <a:t>:</a:t>
            </a:r>
          </a:p>
          <a:p>
            <a:pPr marL="182880"/>
            <a:endParaRPr lang="fr-BE" sz="2000" dirty="0">
              <a:solidFill>
                <a:schemeClr val="bg2"/>
              </a:solidFill>
            </a:endParaRPr>
          </a:p>
          <a:p>
            <a:pPr marL="18288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bg2"/>
                </a:solidFill>
              </a:rPr>
              <a:t>Expensive</a:t>
            </a:r>
            <a:endParaRPr lang="fr-BE" sz="2000" dirty="0">
              <a:solidFill>
                <a:schemeClr val="bg2"/>
              </a:solidFill>
            </a:endParaRPr>
          </a:p>
          <a:p>
            <a:pPr marL="18288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2"/>
                </a:solidFill>
              </a:rPr>
              <a:t>Risk </a:t>
            </a:r>
            <a:r>
              <a:rPr lang="fr-BE" sz="2000" dirty="0" err="1">
                <a:solidFill>
                  <a:schemeClr val="bg2"/>
                </a:solidFill>
              </a:rPr>
              <a:t>involved</a:t>
            </a:r>
            <a:endParaRPr lang="fr-BE" sz="2000" dirty="0">
              <a:solidFill>
                <a:schemeClr val="bg2"/>
              </a:solidFill>
            </a:endParaRPr>
          </a:p>
          <a:p>
            <a:pPr marL="18288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bg2"/>
                </a:solidFill>
              </a:rPr>
              <a:t>Developers</a:t>
            </a:r>
            <a:r>
              <a:rPr lang="fr-BE" sz="2000" dirty="0">
                <a:solidFill>
                  <a:schemeClr val="bg2"/>
                </a:solidFill>
              </a:rPr>
              <a:t> are gone</a:t>
            </a:r>
          </a:p>
          <a:p>
            <a:pPr marL="18288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bg2"/>
                </a:solidFill>
              </a:rPr>
              <a:t>Complexity</a:t>
            </a:r>
            <a:endParaRPr lang="fr-BE" sz="2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491B0-EA9B-4311-B375-AF1EF457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Containers help in App Migration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3C784AB-6CDC-4056-8D06-3196F39FB4AB}"/>
              </a:ext>
            </a:extLst>
          </p:cNvPr>
          <p:cNvSpPr txBox="1">
            <a:spLocks/>
          </p:cNvSpPr>
          <p:nvPr/>
        </p:nvSpPr>
        <p:spPr>
          <a:xfrm>
            <a:off x="6889998" y="1623061"/>
            <a:ext cx="4842415" cy="267153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>
              <a:lnSpc>
                <a:spcPct val="100000"/>
              </a:lnSpc>
            </a:pPr>
            <a:r>
              <a:rPr lang="fr-BE" sz="2000" dirty="0" err="1">
                <a:solidFill>
                  <a:schemeClr val="bg2"/>
                </a:solidFill>
              </a:rPr>
              <a:t>Enterprises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benefit</a:t>
            </a:r>
            <a:r>
              <a:rPr lang="fr-BE" sz="2000" dirty="0">
                <a:solidFill>
                  <a:schemeClr val="bg2"/>
                </a:solidFill>
              </a:rPr>
              <a:t> from Containers:</a:t>
            </a:r>
          </a:p>
          <a:p>
            <a:pPr marL="182880" indent="-45720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bg2"/>
                </a:solidFill>
              </a:rPr>
              <a:t>Legacy</a:t>
            </a:r>
            <a:r>
              <a:rPr lang="fr-BE" sz="2000" dirty="0">
                <a:solidFill>
                  <a:schemeClr val="bg2"/>
                </a:solidFill>
              </a:rPr>
              <a:t> apps are </a:t>
            </a:r>
            <a:r>
              <a:rPr lang="fr-BE" sz="2000" dirty="0" err="1">
                <a:solidFill>
                  <a:schemeClr val="bg2"/>
                </a:solidFill>
              </a:rPr>
              <a:t>supported</a:t>
            </a:r>
            <a:endParaRPr lang="fr-BE" sz="2000" dirty="0">
              <a:solidFill>
                <a:schemeClr val="bg2"/>
              </a:solidFill>
            </a:endParaRPr>
          </a:p>
          <a:p>
            <a:pPr marL="182880" indent="-45720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2"/>
                </a:solidFill>
              </a:rPr>
              <a:t>Containers are future-proof</a:t>
            </a:r>
          </a:p>
          <a:p>
            <a:pPr marL="182880" indent="-45720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bg2"/>
                </a:solidFill>
              </a:rPr>
              <a:t>Cost</a:t>
            </a:r>
            <a:r>
              <a:rPr lang="fr-BE" sz="2000" dirty="0">
                <a:solidFill>
                  <a:schemeClr val="bg2"/>
                </a:solidFill>
              </a:rPr>
              <a:t> </a:t>
            </a:r>
            <a:r>
              <a:rPr lang="fr-BE" sz="2000" dirty="0" err="1">
                <a:solidFill>
                  <a:schemeClr val="bg2"/>
                </a:solidFill>
              </a:rPr>
              <a:t>optimized</a:t>
            </a:r>
            <a:endParaRPr lang="fr-BE" sz="2000" dirty="0">
              <a:solidFill>
                <a:schemeClr val="bg2"/>
              </a:solidFill>
            </a:endParaRPr>
          </a:p>
          <a:p>
            <a:pPr marL="182880" indent="-45720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2"/>
                </a:solidFill>
              </a:rPr>
              <a:t>Secure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7395C6C-5728-4353-887D-E5F8F2106906}"/>
              </a:ext>
            </a:extLst>
          </p:cNvPr>
          <p:cNvSpPr/>
          <p:nvPr/>
        </p:nvSpPr>
        <p:spPr>
          <a:xfrm>
            <a:off x="4998072" y="2488159"/>
            <a:ext cx="1748392" cy="746106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414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1B0-EA9B-4311-B375-AF1EF457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Containers help in App Migration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4BC5AE-3D23-4244-81FB-95E7B6F82132}"/>
              </a:ext>
            </a:extLst>
          </p:cNvPr>
          <p:cNvGrpSpPr/>
          <p:nvPr/>
        </p:nvGrpSpPr>
        <p:grpSpPr>
          <a:xfrm>
            <a:off x="111325" y="3497059"/>
            <a:ext cx="997516" cy="1147214"/>
            <a:chOff x="588159" y="1587365"/>
            <a:chExt cx="3776084" cy="4243388"/>
          </a:xfrm>
        </p:grpSpPr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AA50730A-4E2C-4F21-BAFF-2C4BA7A64909}"/>
                </a:ext>
              </a:extLst>
            </p:cNvPr>
            <p:cNvSpPr/>
            <p:nvPr/>
          </p:nvSpPr>
          <p:spPr bwMode="auto">
            <a:xfrm>
              <a:off x="588263" y="2518672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6954" y="764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75AC26E-EBBE-4F58-BCEA-BC2FEA3FF3C6}"/>
                </a:ext>
              </a:extLst>
            </p:cNvPr>
            <p:cNvSpPr/>
            <p:nvPr/>
          </p:nvSpPr>
          <p:spPr bwMode="auto">
            <a:xfrm>
              <a:off x="588159" y="3316599"/>
              <a:ext cx="1890190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7 w 1890086"/>
                <a:gd name="connsiteY3" fmla="*/ 751499 h 1714016"/>
                <a:gd name="connsiteX4" fmla="*/ 0 w 1890086"/>
                <a:gd name="connsiteY4" fmla="*/ 0 h 1714016"/>
                <a:gd name="connsiteX0" fmla="*/ 104 w 1890190"/>
                <a:gd name="connsiteY0" fmla="*/ 0 h 1714016"/>
                <a:gd name="connsiteX1" fmla="*/ 1886713 w 1890190"/>
                <a:gd name="connsiteY1" fmla="*/ 963075 h 1714016"/>
                <a:gd name="connsiteX2" fmla="*/ 1890190 w 1890190"/>
                <a:gd name="connsiteY2" fmla="*/ 1714016 h 1714016"/>
                <a:gd name="connsiteX3" fmla="*/ 383 w 1890190"/>
                <a:gd name="connsiteY3" fmla="*/ 738150 h 1714016"/>
                <a:gd name="connsiteX4" fmla="*/ 104 w 1890190"/>
                <a:gd name="connsiteY4" fmla="*/ 0 h 1714016"/>
                <a:gd name="connsiteX0" fmla="*/ 104 w 1890190"/>
                <a:gd name="connsiteY0" fmla="*/ 0 h 1714016"/>
                <a:gd name="connsiteX1" fmla="*/ 1886713 w 1890190"/>
                <a:gd name="connsiteY1" fmla="*/ 963075 h 1714016"/>
                <a:gd name="connsiteX2" fmla="*/ 1890190 w 1890190"/>
                <a:gd name="connsiteY2" fmla="*/ 1714016 h 1714016"/>
                <a:gd name="connsiteX3" fmla="*/ 383 w 1890190"/>
                <a:gd name="connsiteY3" fmla="*/ 751499 h 1714016"/>
                <a:gd name="connsiteX4" fmla="*/ 104 w 1890190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190" h="1714016">
                  <a:moveTo>
                    <a:pt x="104" y="0"/>
                  </a:moveTo>
                  <a:lnTo>
                    <a:pt x="1886713" y="963075"/>
                  </a:lnTo>
                  <a:lnTo>
                    <a:pt x="1890190" y="1714016"/>
                  </a:lnTo>
                  <a:lnTo>
                    <a:pt x="383" y="751499"/>
                  </a:lnTo>
                  <a:cubicBezTo>
                    <a:pt x="-823" y="500999"/>
                    <a:pt x="1310" y="250500"/>
                    <a:pt x="104" y="0"/>
                  </a:cubicBez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6A473-F052-43DD-A1D8-3B27D59865DE}"/>
                </a:ext>
              </a:extLst>
            </p:cNvPr>
            <p:cNvSpPr/>
            <p:nvPr/>
          </p:nvSpPr>
          <p:spPr bwMode="auto">
            <a:xfrm>
              <a:off x="588263" y="4114526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477 w 1890086"/>
                <a:gd name="connsiteY3" fmla="*/ 771802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477" y="771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CE31D1DE-404C-42B2-A257-05389CFD56A2}"/>
                </a:ext>
              </a:extLst>
            </p:cNvPr>
            <p:cNvSpPr/>
            <p:nvPr/>
          </p:nvSpPr>
          <p:spPr bwMode="auto">
            <a:xfrm flipH="1">
              <a:off x="2474157" y="2515799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6954" y="764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8A0EAD5-4055-4000-8C64-C120D37BF0A1}"/>
                </a:ext>
              </a:extLst>
            </p:cNvPr>
            <p:cNvSpPr/>
            <p:nvPr/>
          </p:nvSpPr>
          <p:spPr bwMode="auto">
            <a:xfrm flipH="1">
              <a:off x="2474158" y="3313725"/>
              <a:ext cx="1890085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34813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44825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54837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616" y="754837"/>
                  </a:lnTo>
                  <a:cubicBezTo>
                    <a:pt x="2411" y="509899"/>
                    <a:pt x="1205" y="244938"/>
                    <a:pt x="0" y="0"/>
                  </a:cubicBez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92736095-4A2F-45FC-8BB6-FC10843777D2}"/>
                </a:ext>
              </a:extLst>
            </p:cNvPr>
            <p:cNvSpPr/>
            <p:nvPr/>
          </p:nvSpPr>
          <p:spPr bwMode="auto">
            <a:xfrm flipH="1">
              <a:off x="2474157" y="4111653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477 w 1890086"/>
                <a:gd name="connsiteY3" fmla="*/ 771802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477" y="771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Product_ECDC" title="Icon of a box">
              <a:extLst>
                <a:ext uri="{FF2B5EF4-FFF2-40B4-BE49-F238E27FC236}">
                  <a16:creationId xmlns:a16="http://schemas.microsoft.com/office/drawing/2014/main" id="{C27EE36F-3C9A-4F40-AED9-BB88466B15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263" y="1587365"/>
              <a:ext cx="3771788" cy="424338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CF5F93-9E8E-4CB6-BC83-DC827CAF66D1}"/>
              </a:ext>
            </a:extLst>
          </p:cNvPr>
          <p:cNvSpPr txBox="1"/>
          <p:nvPr/>
        </p:nvSpPr>
        <p:spPr>
          <a:xfrm>
            <a:off x="267173" y="5055704"/>
            <a:ext cx="242053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Container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Image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Windows or Linux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652B12-EE58-4905-9533-FB12B4C2A530}"/>
              </a:ext>
            </a:extLst>
          </p:cNvPr>
          <p:cNvSpPr/>
          <p:nvPr/>
        </p:nvSpPr>
        <p:spPr>
          <a:xfrm>
            <a:off x="4927977" y="1736318"/>
            <a:ext cx="3006861" cy="18400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4C562-E1E8-4E06-ACCE-275AAE272A67}"/>
              </a:ext>
            </a:extLst>
          </p:cNvPr>
          <p:cNvSpPr/>
          <p:nvPr/>
        </p:nvSpPr>
        <p:spPr>
          <a:xfrm>
            <a:off x="4918191" y="837110"/>
            <a:ext cx="3006861" cy="7634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On-</a:t>
            </a:r>
            <a:r>
              <a:rPr lang="fr-BE" b="1" dirty="0" err="1">
                <a:solidFill>
                  <a:schemeClr val="bg2"/>
                </a:solidFill>
              </a:rPr>
              <a:t>Premises</a:t>
            </a:r>
            <a:endParaRPr lang="fr-BE" b="1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D8F04B-A0E3-4378-9E69-F625C37AF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91" y="898367"/>
            <a:ext cx="605188" cy="6051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E26FDD-E561-4748-913D-ED0D2CF77D28}"/>
              </a:ext>
            </a:extLst>
          </p:cNvPr>
          <p:cNvGrpSpPr/>
          <p:nvPr/>
        </p:nvGrpSpPr>
        <p:grpSpPr>
          <a:xfrm>
            <a:off x="703826" y="2599476"/>
            <a:ext cx="863995" cy="1100065"/>
            <a:chOff x="1356718" y="2640814"/>
            <a:chExt cx="1462308" cy="1511840"/>
          </a:xfrm>
        </p:grpSpPr>
        <p:sp>
          <p:nvSpPr>
            <p:cNvPr id="32" name="Product_ECDC" title="Icon of a box">
              <a:extLst>
                <a:ext uri="{FF2B5EF4-FFF2-40B4-BE49-F238E27FC236}">
                  <a16:creationId xmlns:a16="http://schemas.microsoft.com/office/drawing/2014/main" id="{9FF12608-4E97-4237-975D-C233548BEF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Picture 33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5204EF68-8F4B-42AF-BFB5-F3A89919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36" name="Picture 3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910A5CC1-506C-4BF8-B4B5-66C34805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47533-4E04-46C4-A364-D34A6E56A983}"/>
              </a:ext>
            </a:extLst>
          </p:cNvPr>
          <p:cNvGrpSpPr/>
          <p:nvPr/>
        </p:nvGrpSpPr>
        <p:grpSpPr>
          <a:xfrm>
            <a:off x="1165954" y="3497059"/>
            <a:ext cx="886355" cy="1190026"/>
            <a:chOff x="2076692" y="3825887"/>
            <a:chExt cx="1462308" cy="1511840"/>
          </a:xfrm>
        </p:grpSpPr>
        <p:sp>
          <p:nvSpPr>
            <p:cNvPr id="33" name="Product_ECDC" title="Icon of a box">
              <a:extLst>
                <a:ext uri="{FF2B5EF4-FFF2-40B4-BE49-F238E27FC236}">
                  <a16:creationId xmlns:a16="http://schemas.microsoft.com/office/drawing/2014/main" id="{C7AA407E-9501-46ED-A9FC-D709ED121F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F7694E8-2618-4EF2-AB6A-2A663D813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4B7CEB5-31EC-4B4B-9D04-7A9642839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DBBDA8-3C5A-4605-B590-118E63F7964F}"/>
              </a:ext>
            </a:extLst>
          </p:cNvPr>
          <p:cNvGrpSpPr/>
          <p:nvPr/>
        </p:nvGrpSpPr>
        <p:grpSpPr>
          <a:xfrm>
            <a:off x="4978127" y="1932907"/>
            <a:ext cx="1462308" cy="1511840"/>
            <a:chOff x="1356718" y="2640814"/>
            <a:chExt cx="1462308" cy="1511840"/>
          </a:xfrm>
        </p:grpSpPr>
        <p:sp>
          <p:nvSpPr>
            <p:cNvPr id="39" name="Product_ECDC" title="Icon of a box">
              <a:extLst>
                <a:ext uri="{FF2B5EF4-FFF2-40B4-BE49-F238E27FC236}">
                  <a16:creationId xmlns:a16="http://schemas.microsoft.com/office/drawing/2014/main" id="{48E47B81-C0C8-477D-9C53-ADB40212E4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40" name="Picture 39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13A94D32-C4DA-4467-9C58-0068A99B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1" name="Picture 4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10B3F0A0-7A77-4FBC-AFF6-33C346D82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B3D067-032F-46E1-93B9-34CF0C0B7B35}"/>
              </a:ext>
            </a:extLst>
          </p:cNvPr>
          <p:cNvGrpSpPr/>
          <p:nvPr/>
        </p:nvGrpSpPr>
        <p:grpSpPr>
          <a:xfrm>
            <a:off x="6474497" y="1932907"/>
            <a:ext cx="1462308" cy="1511840"/>
            <a:chOff x="2076692" y="3825887"/>
            <a:chExt cx="1462308" cy="1511840"/>
          </a:xfrm>
        </p:grpSpPr>
        <p:sp>
          <p:nvSpPr>
            <p:cNvPr id="43" name="Product_ECDC" title="Icon of a box">
              <a:extLst>
                <a:ext uri="{FF2B5EF4-FFF2-40B4-BE49-F238E27FC236}">
                  <a16:creationId xmlns:a16="http://schemas.microsoft.com/office/drawing/2014/main" id="{3765E021-D05F-4C58-8DB9-C9C2C3CDAE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0FC65DC7-C1BD-4C07-9447-719D225CA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B15AB76F-DEE0-40E5-A6D9-496D2CF9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A58C986-0063-407C-AD02-1CCCA99BC036}"/>
              </a:ext>
            </a:extLst>
          </p:cNvPr>
          <p:cNvSpPr/>
          <p:nvPr/>
        </p:nvSpPr>
        <p:spPr>
          <a:xfrm>
            <a:off x="8872612" y="1735732"/>
            <a:ext cx="3006861" cy="18400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94A9EC-CD2F-4056-A75B-4C006C6B41DB}"/>
              </a:ext>
            </a:extLst>
          </p:cNvPr>
          <p:cNvSpPr/>
          <p:nvPr/>
        </p:nvSpPr>
        <p:spPr>
          <a:xfrm>
            <a:off x="8862826" y="836524"/>
            <a:ext cx="3006861" cy="7634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Co-location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AE591D-2746-487B-ADA7-60D7829343E9}"/>
              </a:ext>
            </a:extLst>
          </p:cNvPr>
          <p:cNvGrpSpPr/>
          <p:nvPr/>
        </p:nvGrpSpPr>
        <p:grpSpPr>
          <a:xfrm>
            <a:off x="8922762" y="1932321"/>
            <a:ext cx="1462308" cy="1511840"/>
            <a:chOff x="1356718" y="2640814"/>
            <a:chExt cx="1462308" cy="1511840"/>
          </a:xfrm>
        </p:grpSpPr>
        <p:sp>
          <p:nvSpPr>
            <p:cNvPr id="51" name="Product_ECDC" title="Icon of a box">
              <a:extLst>
                <a:ext uri="{FF2B5EF4-FFF2-40B4-BE49-F238E27FC236}">
                  <a16:creationId xmlns:a16="http://schemas.microsoft.com/office/drawing/2014/main" id="{1C0B5894-C84F-4A22-80FC-7D1FF3C1B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Picture 5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A440186D-F49C-4DF9-8059-4C8F2FFE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53" name="Picture 5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ED7EE7A-991D-42D1-86A6-7875EDB1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B0E35B-D50B-4BE6-8A23-1BA04CDBE4E6}"/>
              </a:ext>
            </a:extLst>
          </p:cNvPr>
          <p:cNvGrpSpPr/>
          <p:nvPr/>
        </p:nvGrpSpPr>
        <p:grpSpPr>
          <a:xfrm>
            <a:off x="10419132" y="1932321"/>
            <a:ext cx="1462308" cy="1511840"/>
            <a:chOff x="2076692" y="3825887"/>
            <a:chExt cx="1462308" cy="1511840"/>
          </a:xfrm>
        </p:grpSpPr>
        <p:sp>
          <p:nvSpPr>
            <p:cNvPr id="55" name="Product_ECDC" title="Icon of a box">
              <a:extLst>
                <a:ext uri="{FF2B5EF4-FFF2-40B4-BE49-F238E27FC236}">
                  <a16:creationId xmlns:a16="http://schemas.microsoft.com/office/drawing/2014/main" id="{4267E85A-FC0A-463D-82DE-F1C0FCF8BE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8E678149-7A6C-428A-B07C-57E2E9161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DB8D0B8-E43C-4AF7-8BAC-D42B7AE02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C56C2FF-E712-48DA-8335-7151F5D9F8B5}"/>
              </a:ext>
            </a:extLst>
          </p:cNvPr>
          <p:cNvSpPr/>
          <p:nvPr/>
        </p:nvSpPr>
        <p:spPr>
          <a:xfrm>
            <a:off x="4928286" y="4767667"/>
            <a:ext cx="3006861" cy="18400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95427D-B267-4E07-AB07-FE14F6F76075}"/>
              </a:ext>
            </a:extLst>
          </p:cNvPr>
          <p:cNvSpPr/>
          <p:nvPr/>
        </p:nvSpPr>
        <p:spPr>
          <a:xfrm>
            <a:off x="4918500" y="3868459"/>
            <a:ext cx="3006861" cy="7634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Public Cloud XYZ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78D82C-5204-4469-8937-E0C94B27281A}"/>
              </a:ext>
            </a:extLst>
          </p:cNvPr>
          <p:cNvGrpSpPr/>
          <p:nvPr/>
        </p:nvGrpSpPr>
        <p:grpSpPr>
          <a:xfrm>
            <a:off x="4978436" y="4964256"/>
            <a:ext cx="1462308" cy="1511840"/>
            <a:chOff x="1356718" y="2640814"/>
            <a:chExt cx="1462308" cy="1511840"/>
          </a:xfrm>
        </p:grpSpPr>
        <p:sp>
          <p:nvSpPr>
            <p:cNvPr id="61" name="Product_ECDC" title="Icon of a box">
              <a:extLst>
                <a:ext uri="{FF2B5EF4-FFF2-40B4-BE49-F238E27FC236}">
                  <a16:creationId xmlns:a16="http://schemas.microsoft.com/office/drawing/2014/main" id="{B0F89BE0-194B-4A79-8A0B-87D2EC0DE9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62" name="Picture 6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2FAFBFB1-6E7C-4407-A267-304E8231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3" name="Picture 6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6D3C650-C197-41CA-BB39-DCB80963C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147FA9-53B9-4971-A787-16F275223780}"/>
              </a:ext>
            </a:extLst>
          </p:cNvPr>
          <p:cNvGrpSpPr/>
          <p:nvPr/>
        </p:nvGrpSpPr>
        <p:grpSpPr>
          <a:xfrm>
            <a:off x="6474806" y="4964256"/>
            <a:ext cx="1462308" cy="1511840"/>
            <a:chOff x="2076692" y="3825887"/>
            <a:chExt cx="1462308" cy="1511840"/>
          </a:xfrm>
        </p:grpSpPr>
        <p:sp>
          <p:nvSpPr>
            <p:cNvPr id="65" name="Product_ECDC" title="Icon of a box">
              <a:extLst>
                <a:ext uri="{FF2B5EF4-FFF2-40B4-BE49-F238E27FC236}">
                  <a16:creationId xmlns:a16="http://schemas.microsoft.com/office/drawing/2014/main" id="{2B486456-8C68-46E1-9C94-49F72794B6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5013C79-F93F-4E24-BE28-D415EA53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F71A18C-B872-420A-A814-23FD643BB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01CF2B7-316F-48DD-B47B-677B84A48683}"/>
              </a:ext>
            </a:extLst>
          </p:cNvPr>
          <p:cNvSpPr/>
          <p:nvPr/>
        </p:nvSpPr>
        <p:spPr>
          <a:xfrm>
            <a:off x="8897300" y="4767667"/>
            <a:ext cx="3006861" cy="18400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D458-BCCA-4200-9CAB-69DD7DB0FC2D}"/>
              </a:ext>
            </a:extLst>
          </p:cNvPr>
          <p:cNvSpPr/>
          <p:nvPr/>
        </p:nvSpPr>
        <p:spPr>
          <a:xfrm>
            <a:off x="8887514" y="3868459"/>
            <a:ext cx="3006861" cy="763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Azure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65DFFF-212C-4F1F-AA2A-92F014C44512}"/>
              </a:ext>
            </a:extLst>
          </p:cNvPr>
          <p:cNvGrpSpPr/>
          <p:nvPr/>
        </p:nvGrpSpPr>
        <p:grpSpPr>
          <a:xfrm>
            <a:off x="8947450" y="4964256"/>
            <a:ext cx="1462308" cy="1511840"/>
            <a:chOff x="1356718" y="2640814"/>
            <a:chExt cx="1462308" cy="1511840"/>
          </a:xfrm>
        </p:grpSpPr>
        <p:sp>
          <p:nvSpPr>
            <p:cNvPr id="71" name="Product_ECDC" title="Icon of a box">
              <a:extLst>
                <a:ext uri="{FF2B5EF4-FFF2-40B4-BE49-F238E27FC236}">
                  <a16:creationId xmlns:a16="http://schemas.microsoft.com/office/drawing/2014/main" id="{BA0275B3-BDCB-4D7F-8B79-D757A3AB233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72" name="Picture 7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A225E22-B3E2-4F39-9617-0BF90E35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878BF509-10C5-4612-965C-7F70D532C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3EC87BE-4EE5-4F3E-9E77-53BA93819BEA}"/>
              </a:ext>
            </a:extLst>
          </p:cNvPr>
          <p:cNvGrpSpPr/>
          <p:nvPr/>
        </p:nvGrpSpPr>
        <p:grpSpPr>
          <a:xfrm>
            <a:off x="10443820" y="4964256"/>
            <a:ext cx="1462308" cy="1511840"/>
            <a:chOff x="2076692" y="3825887"/>
            <a:chExt cx="1462308" cy="1511840"/>
          </a:xfrm>
        </p:grpSpPr>
        <p:sp>
          <p:nvSpPr>
            <p:cNvPr id="75" name="Product_ECDC" title="Icon of a box">
              <a:extLst>
                <a:ext uri="{FF2B5EF4-FFF2-40B4-BE49-F238E27FC236}">
                  <a16:creationId xmlns:a16="http://schemas.microsoft.com/office/drawing/2014/main" id="{B0E074CE-6788-4370-8DDC-B1A407AED8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152D565D-5071-413A-BC32-B6C7EF011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18DD935E-909D-4AAA-B986-B6184670B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pic>
        <p:nvPicPr>
          <p:cNvPr id="19" name="Graphic 18" descr="Repeat">
            <a:extLst>
              <a:ext uri="{FF2B5EF4-FFF2-40B4-BE49-F238E27FC236}">
                <a16:creationId xmlns:a16="http://schemas.microsoft.com/office/drawing/2014/main" id="{94EF9E1F-0DFA-4554-8C7A-7A063E3F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7129" y="3208957"/>
            <a:ext cx="1391226" cy="139122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C8F4EF-B277-43D8-A442-335F05C3CDA4}"/>
              </a:ext>
            </a:extLst>
          </p:cNvPr>
          <p:cNvSpPr/>
          <p:nvPr/>
        </p:nvSpPr>
        <p:spPr>
          <a:xfrm>
            <a:off x="2357878" y="3149508"/>
            <a:ext cx="2420034" cy="195221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Run</a:t>
            </a:r>
            <a:br>
              <a:rPr lang="fr-BE" dirty="0">
                <a:solidFill>
                  <a:schemeClr val="bg2"/>
                </a:solidFill>
              </a:rPr>
            </a:br>
            <a:r>
              <a:rPr lang="fr-BE" dirty="0" err="1">
                <a:solidFill>
                  <a:schemeClr val="bg2"/>
                </a:solidFill>
              </a:rPr>
              <a:t>Anywhere</a:t>
            </a:r>
            <a:endParaRPr lang="fr-B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5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501-A58A-4B9C-A714-34789C6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Docker Containers </a:t>
            </a:r>
            <a:r>
              <a:rPr lang="fr-BE" dirty="0" err="1"/>
              <a:t>Overview</a:t>
            </a:r>
            <a:endParaRPr lang="fr-B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82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7AEFE4B-89EE-4714-8B9A-D10EEB735974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036B-A35F-4786-9F8C-C6A48E9E166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246612" y="1794684"/>
            <a:ext cx="4278126" cy="2585323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Leading Open-Source Containerization Platform</a:t>
            </a:r>
            <a:br>
              <a:rPr lang="en-US" b="0" dirty="0">
                <a:latin typeface="+mn-lt"/>
              </a:rPr>
            </a:br>
            <a:endParaRPr lang="en-US" b="0" dirty="0">
              <a:latin typeface="+mn-lt"/>
            </a:endParaRP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Natively Supported in Azure</a:t>
            </a:r>
            <a:br>
              <a:rPr lang="en-US" b="0" dirty="0">
                <a:latin typeface="+mn-lt"/>
              </a:rPr>
            </a:br>
            <a:endParaRPr lang="en-US" b="0" dirty="0">
              <a:latin typeface="+mn-lt"/>
            </a:endParaRP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Cross-Platform (Win, Linux,…)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10123-95C2-4732-B5F4-BA2F019D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-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4D493-702D-40DE-AA3E-3F2CFBC017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37" y="812343"/>
            <a:ext cx="3142525" cy="261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102CC-8515-4B2F-A7C1-AAEC4696FD77}"/>
              </a:ext>
            </a:extLst>
          </p:cNvPr>
          <p:cNvSpPr txBox="1"/>
          <p:nvPr/>
        </p:nvSpPr>
        <p:spPr>
          <a:xfrm>
            <a:off x="7123576" y="3817327"/>
            <a:ext cx="46500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4D9CD7"/>
                </a:solidFill>
              </a:rP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</a:t>
            </a:r>
          </a:p>
          <a:p>
            <a:endParaRPr lang="en-US" i="1" dirty="0">
              <a:solidFill>
                <a:srgbClr val="4D9CD7"/>
              </a:solidFill>
            </a:endParaRPr>
          </a:p>
          <a:p>
            <a:r>
              <a:rPr lang="en-US" i="1" dirty="0">
                <a:solidFill>
                  <a:srgbClr val="4D9CD7"/>
                </a:solidFill>
              </a:rPr>
              <a:t>Source: www.docker.com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627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1BA18B-B82B-443D-88D3-1C39680AB51C}"/>
              </a:ext>
            </a:extLst>
          </p:cNvPr>
          <p:cNvSpPr/>
          <p:nvPr/>
        </p:nvSpPr>
        <p:spPr>
          <a:xfrm>
            <a:off x="3449102" y="1957826"/>
            <a:ext cx="5293796" cy="46112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CE456-1083-49EF-BE0C-4759E488D68D}"/>
              </a:ext>
            </a:extLst>
          </p:cNvPr>
          <p:cNvSpPr/>
          <p:nvPr/>
        </p:nvSpPr>
        <p:spPr>
          <a:xfrm>
            <a:off x="5388126" y="1666933"/>
            <a:ext cx="1228550" cy="29691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Host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7F4C90-89CA-4B8E-8070-7ACEEA85C31E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/>
              <a:t>Docker Concepts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01B14B-269F-4880-94E5-27F548C4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High-</a:t>
            </a:r>
            <a:r>
              <a:rPr lang="fr-BE" dirty="0" err="1"/>
              <a:t>Level</a:t>
            </a:r>
            <a:r>
              <a:rPr lang="fr-BE" dirty="0"/>
              <a:t>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300DD-F0E3-4985-8458-098FEFE7D830}"/>
              </a:ext>
            </a:extLst>
          </p:cNvPr>
          <p:cNvGrpSpPr/>
          <p:nvPr/>
        </p:nvGrpSpPr>
        <p:grpSpPr>
          <a:xfrm>
            <a:off x="4048410" y="4007060"/>
            <a:ext cx="997516" cy="1147214"/>
            <a:chOff x="588159" y="1587365"/>
            <a:chExt cx="3776084" cy="4243388"/>
          </a:xfrm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2A7A855A-653B-4261-8C31-BCEFEA6FB8C1}"/>
                </a:ext>
              </a:extLst>
            </p:cNvPr>
            <p:cNvSpPr/>
            <p:nvPr/>
          </p:nvSpPr>
          <p:spPr bwMode="auto">
            <a:xfrm>
              <a:off x="588263" y="2518672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6954" y="764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702CEC1D-6340-4E03-95DA-9EC54DCD11A9}"/>
                </a:ext>
              </a:extLst>
            </p:cNvPr>
            <p:cNvSpPr/>
            <p:nvPr/>
          </p:nvSpPr>
          <p:spPr bwMode="auto">
            <a:xfrm>
              <a:off x="588159" y="3316599"/>
              <a:ext cx="1890190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7 w 1890086"/>
                <a:gd name="connsiteY3" fmla="*/ 751499 h 1714016"/>
                <a:gd name="connsiteX4" fmla="*/ 0 w 1890086"/>
                <a:gd name="connsiteY4" fmla="*/ 0 h 1714016"/>
                <a:gd name="connsiteX0" fmla="*/ 104 w 1890190"/>
                <a:gd name="connsiteY0" fmla="*/ 0 h 1714016"/>
                <a:gd name="connsiteX1" fmla="*/ 1886713 w 1890190"/>
                <a:gd name="connsiteY1" fmla="*/ 963075 h 1714016"/>
                <a:gd name="connsiteX2" fmla="*/ 1890190 w 1890190"/>
                <a:gd name="connsiteY2" fmla="*/ 1714016 h 1714016"/>
                <a:gd name="connsiteX3" fmla="*/ 383 w 1890190"/>
                <a:gd name="connsiteY3" fmla="*/ 738150 h 1714016"/>
                <a:gd name="connsiteX4" fmla="*/ 104 w 1890190"/>
                <a:gd name="connsiteY4" fmla="*/ 0 h 1714016"/>
                <a:gd name="connsiteX0" fmla="*/ 104 w 1890190"/>
                <a:gd name="connsiteY0" fmla="*/ 0 h 1714016"/>
                <a:gd name="connsiteX1" fmla="*/ 1886713 w 1890190"/>
                <a:gd name="connsiteY1" fmla="*/ 963075 h 1714016"/>
                <a:gd name="connsiteX2" fmla="*/ 1890190 w 1890190"/>
                <a:gd name="connsiteY2" fmla="*/ 1714016 h 1714016"/>
                <a:gd name="connsiteX3" fmla="*/ 383 w 1890190"/>
                <a:gd name="connsiteY3" fmla="*/ 751499 h 1714016"/>
                <a:gd name="connsiteX4" fmla="*/ 104 w 1890190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190" h="1714016">
                  <a:moveTo>
                    <a:pt x="104" y="0"/>
                  </a:moveTo>
                  <a:lnTo>
                    <a:pt x="1886713" y="963075"/>
                  </a:lnTo>
                  <a:lnTo>
                    <a:pt x="1890190" y="1714016"/>
                  </a:lnTo>
                  <a:lnTo>
                    <a:pt x="383" y="751499"/>
                  </a:lnTo>
                  <a:cubicBezTo>
                    <a:pt x="-823" y="500999"/>
                    <a:pt x="1310" y="250500"/>
                    <a:pt x="104" y="0"/>
                  </a:cubicBez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432B3CF-E294-43F9-A313-C28C012A6775}"/>
                </a:ext>
              </a:extLst>
            </p:cNvPr>
            <p:cNvSpPr/>
            <p:nvPr/>
          </p:nvSpPr>
          <p:spPr bwMode="auto">
            <a:xfrm>
              <a:off x="588263" y="4114526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477 w 1890086"/>
                <a:gd name="connsiteY3" fmla="*/ 771802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477" y="771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A7F980FC-425E-4C4C-B02E-11C74D327F4B}"/>
                </a:ext>
              </a:extLst>
            </p:cNvPr>
            <p:cNvSpPr/>
            <p:nvPr/>
          </p:nvSpPr>
          <p:spPr bwMode="auto">
            <a:xfrm flipH="1">
              <a:off x="2474157" y="2515799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6954" y="764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E68289-6F53-448A-B642-6C820DBB4A1F}"/>
                </a:ext>
              </a:extLst>
            </p:cNvPr>
            <p:cNvSpPr/>
            <p:nvPr/>
          </p:nvSpPr>
          <p:spPr bwMode="auto">
            <a:xfrm flipH="1">
              <a:off x="2474158" y="3313725"/>
              <a:ext cx="1890085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34813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44825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616 w 1890086"/>
                <a:gd name="connsiteY3" fmla="*/ 754837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616" y="754837"/>
                  </a:lnTo>
                  <a:cubicBezTo>
                    <a:pt x="2411" y="509899"/>
                    <a:pt x="1205" y="24493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C9CF1BD6-8DEC-4B83-8EFC-B755367E7E11}"/>
                </a:ext>
              </a:extLst>
            </p:cNvPr>
            <p:cNvSpPr/>
            <p:nvPr/>
          </p:nvSpPr>
          <p:spPr bwMode="auto">
            <a:xfrm flipH="1">
              <a:off x="2474157" y="4111653"/>
              <a:ext cx="1890086" cy="1714016"/>
            </a:xfrm>
            <a:custGeom>
              <a:avLst/>
              <a:gdLst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0 w 2136939"/>
                <a:gd name="connsiteY3" fmla="*/ 942165 h 942165"/>
                <a:gd name="connsiteX4" fmla="*/ 0 w 2136939"/>
                <a:gd name="connsiteY4" fmla="*/ 0 h 942165"/>
                <a:gd name="connsiteX0" fmla="*/ 0 w 2136939"/>
                <a:gd name="connsiteY0" fmla="*/ 0 h 942165"/>
                <a:gd name="connsiteX1" fmla="*/ 2136939 w 2136939"/>
                <a:gd name="connsiteY1" fmla="*/ 0 h 942165"/>
                <a:gd name="connsiteX2" fmla="*/ 2136939 w 2136939"/>
                <a:gd name="connsiteY2" fmla="*/ 942165 h 942165"/>
                <a:gd name="connsiteX3" fmla="*/ 6954 w 2136939"/>
                <a:gd name="connsiteY3" fmla="*/ 750941 h 942165"/>
                <a:gd name="connsiteX4" fmla="*/ 0 w 2136939"/>
                <a:gd name="connsiteY4" fmla="*/ 0 h 942165"/>
                <a:gd name="connsiteX0" fmla="*/ 0 w 2136939"/>
                <a:gd name="connsiteY0" fmla="*/ 0 h 1714016"/>
                <a:gd name="connsiteX1" fmla="*/ 2136939 w 2136939"/>
                <a:gd name="connsiteY1" fmla="*/ 0 h 1714016"/>
                <a:gd name="connsiteX2" fmla="*/ 1890086 w 2136939"/>
                <a:gd name="connsiteY2" fmla="*/ 1714016 h 1714016"/>
                <a:gd name="connsiteX3" fmla="*/ 6954 w 2136939"/>
                <a:gd name="connsiteY3" fmla="*/ 750941 h 1714016"/>
                <a:gd name="connsiteX4" fmla="*/ 0 w 2136939"/>
                <a:gd name="connsiteY4" fmla="*/ 0 h 1714016"/>
                <a:gd name="connsiteX0" fmla="*/ 0 w 1890086"/>
                <a:gd name="connsiteY0" fmla="*/ 0 h 1714016"/>
                <a:gd name="connsiteX1" fmla="*/ 1848364 w 1890086"/>
                <a:gd name="connsiteY1" fmla="*/ 1157776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50941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6954 w 1890086"/>
                <a:gd name="connsiteY3" fmla="*/ 764848 h 1714016"/>
                <a:gd name="connsiteX4" fmla="*/ 0 w 1890086"/>
                <a:gd name="connsiteY4" fmla="*/ 0 h 1714016"/>
                <a:gd name="connsiteX0" fmla="*/ 0 w 1890086"/>
                <a:gd name="connsiteY0" fmla="*/ 0 h 1714016"/>
                <a:gd name="connsiteX1" fmla="*/ 1886609 w 1890086"/>
                <a:gd name="connsiteY1" fmla="*/ 963075 h 1714016"/>
                <a:gd name="connsiteX2" fmla="*/ 1890086 w 1890086"/>
                <a:gd name="connsiteY2" fmla="*/ 1714016 h 1714016"/>
                <a:gd name="connsiteX3" fmla="*/ 3477 w 1890086"/>
                <a:gd name="connsiteY3" fmla="*/ 771802 h 1714016"/>
                <a:gd name="connsiteX4" fmla="*/ 0 w 1890086"/>
                <a:gd name="connsiteY4" fmla="*/ 0 h 17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86" h="1714016">
                  <a:moveTo>
                    <a:pt x="0" y="0"/>
                  </a:moveTo>
                  <a:lnTo>
                    <a:pt x="1886609" y="963075"/>
                  </a:lnTo>
                  <a:lnTo>
                    <a:pt x="1890086" y="1714016"/>
                  </a:lnTo>
                  <a:lnTo>
                    <a:pt x="3477" y="771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Product_ECDC" title="Icon of a box">
              <a:extLst>
                <a:ext uri="{FF2B5EF4-FFF2-40B4-BE49-F238E27FC236}">
                  <a16:creationId xmlns:a16="http://schemas.microsoft.com/office/drawing/2014/main" id="{F9491D90-8F78-469C-A5D5-90BADAB41F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263" y="1587365"/>
              <a:ext cx="3771788" cy="424338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F8EC8B-1315-4FB3-A12A-E0F684F4A5C9}"/>
              </a:ext>
            </a:extLst>
          </p:cNvPr>
          <p:cNvGrpSpPr/>
          <p:nvPr/>
        </p:nvGrpSpPr>
        <p:grpSpPr>
          <a:xfrm>
            <a:off x="4640911" y="3109477"/>
            <a:ext cx="863995" cy="1100065"/>
            <a:chOff x="1356718" y="2640814"/>
            <a:chExt cx="1462308" cy="1511840"/>
          </a:xfrm>
          <a:solidFill>
            <a:schemeClr val="bg2"/>
          </a:solidFill>
        </p:grpSpPr>
        <p:sp>
          <p:nvSpPr>
            <p:cNvPr id="18" name="Product_ECDC" title="Icon of a box">
              <a:extLst>
                <a:ext uri="{FF2B5EF4-FFF2-40B4-BE49-F238E27FC236}">
                  <a16:creationId xmlns:a16="http://schemas.microsoft.com/office/drawing/2014/main" id="{1708F2AB-71DA-42EE-9F0B-C644A275D3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56718" y="2640814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grp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009A6F4-2599-4A23-BDD8-D3DF2298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2020" y="3215466"/>
              <a:ext cx="623868" cy="767866"/>
            </a:xfrm>
            <a:prstGeom prst="rect">
              <a:avLst/>
            </a:prstGeom>
            <a:grpFill/>
            <a:scene3d>
              <a:camera prst="isometricLeftDown"/>
              <a:lightRig rig="threePt" dir="t"/>
            </a:scene3d>
          </p:spPr>
        </p:pic>
        <p:pic>
          <p:nvPicPr>
            <p:cNvPr id="20" name="Picture 19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18138CBA-A659-4E1B-B916-E80C8666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3310" y="3215466"/>
              <a:ext cx="623868" cy="767866"/>
            </a:xfrm>
            <a:prstGeom prst="rect">
              <a:avLst/>
            </a:prstGeom>
            <a:grpFill/>
            <a:scene3d>
              <a:camera prst="isometricRightUp"/>
              <a:lightRig rig="threePt" dir="t"/>
            </a:scene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20D6E1-0DED-40A8-8B51-8FA2CDE7F5B7}"/>
              </a:ext>
            </a:extLst>
          </p:cNvPr>
          <p:cNvGrpSpPr/>
          <p:nvPr/>
        </p:nvGrpSpPr>
        <p:grpSpPr>
          <a:xfrm>
            <a:off x="5103039" y="4007060"/>
            <a:ext cx="886355" cy="1190026"/>
            <a:chOff x="2076692" y="3825887"/>
            <a:chExt cx="1462308" cy="1511840"/>
          </a:xfrm>
        </p:grpSpPr>
        <p:sp>
          <p:nvSpPr>
            <p:cNvPr id="22" name="Product_ECDC" title="Icon of a box">
              <a:extLst>
                <a:ext uri="{FF2B5EF4-FFF2-40B4-BE49-F238E27FC236}">
                  <a16:creationId xmlns:a16="http://schemas.microsoft.com/office/drawing/2014/main" id="{175F2BA2-6F66-444D-97A7-57E19FDA3D4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6692" y="3825887"/>
              <a:ext cx="1462308" cy="1511840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5875" cap="sq">
              <a:solidFill>
                <a:srgbClr val="002050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EB2F1EB-47D3-474A-B47E-1A6D1987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49763">
              <a:off x="2880674" y="4433010"/>
              <a:ext cx="551819" cy="64951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2658A6E-8E05-4758-BD4A-D875213D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49763">
              <a:off x="2202140" y="4420747"/>
              <a:ext cx="551819" cy="6495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F10AB6-7AEE-4E4E-A8FE-81E192013EBE}"/>
              </a:ext>
            </a:extLst>
          </p:cNvPr>
          <p:cNvSpPr/>
          <p:nvPr/>
        </p:nvSpPr>
        <p:spPr>
          <a:xfrm>
            <a:off x="246610" y="1957826"/>
            <a:ext cx="2827569" cy="218556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fr-BE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pull</a:t>
            </a:r>
          </a:p>
          <a:p>
            <a:pPr algn="ctr"/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</a:t>
            </a:r>
            <a:b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A4DFA9-7D74-4C15-93CD-7180CAC73A61}"/>
              </a:ext>
            </a:extLst>
          </p:cNvPr>
          <p:cNvSpPr/>
          <p:nvPr/>
        </p:nvSpPr>
        <p:spPr>
          <a:xfrm>
            <a:off x="978200" y="1660914"/>
            <a:ext cx="1228550" cy="29691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Client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BF6EEB-DD4E-4C64-8C66-42CFCBE0AFF7}"/>
              </a:ext>
            </a:extLst>
          </p:cNvPr>
          <p:cNvSpPr/>
          <p:nvPr/>
        </p:nvSpPr>
        <p:spPr>
          <a:xfrm>
            <a:off x="4100570" y="2064413"/>
            <a:ext cx="4182546" cy="3545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Docker Daemon / Docker Service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FE03EC-4420-4C7A-BE86-BE8A2E04270B}"/>
              </a:ext>
            </a:extLst>
          </p:cNvPr>
          <p:cNvCxnSpPr/>
          <p:nvPr/>
        </p:nvCxnSpPr>
        <p:spPr>
          <a:xfrm flipH="1">
            <a:off x="6096000" y="2580515"/>
            <a:ext cx="46748" cy="35678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CB34DF9-59BE-4CC5-B087-48D1FA8FB0D6}"/>
              </a:ext>
            </a:extLst>
          </p:cNvPr>
          <p:cNvSpPr/>
          <p:nvPr/>
        </p:nvSpPr>
        <p:spPr>
          <a:xfrm>
            <a:off x="4100569" y="2545965"/>
            <a:ext cx="1890714" cy="3545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Containers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F4D5D6-2C7D-4685-8E17-198CEFF90310}"/>
              </a:ext>
            </a:extLst>
          </p:cNvPr>
          <p:cNvSpPr/>
          <p:nvPr/>
        </p:nvSpPr>
        <p:spPr>
          <a:xfrm>
            <a:off x="6392402" y="2547178"/>
            <a:ext cx="1890714" cy="3545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Images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548260-F5AC-41FB-A153-12FD2222BD10}"/>
              </a:ext>
            </a:extLst>
          </p:cNvPr>
          <p:cNvSpPr/>
          <p:nvPr/>
        </p:nvSpPr>
        <p:spPr>
          <a:xfrm>
            <a:off x="9144017" y="1957826"/>
            <a:ext cx="2827569" cy="218556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Hub</a:t>
            </a:r>
          </a:p>
          <a:p>
            <a:pPr algn="ctr"/>
            <a:b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 Container </a:t>
            </a:r>
            <a:r>
              <a:rPr lang="fr-BE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b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 XYZ Container </a:t>
            </a:r>
            <a:r>
              <a:rPr lang="fr-BE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endParaRPr lang="fr-BE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911C7A-7AD5-422D-A9B7-A6D5FEA894ED}"/>
              </a:ext>
            </a:extLst>
          </p:cNvPr>
          <p:cNvSpPr/>
          <p:nvPr/>
        </p:nvSpPr>
        <p:spPr>
          <a:xfrm>
            <a:off x="9868847" y="1655713"/>
            <a:ext cx="1228550" cy="29691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Registry</a:t>
            </a:r>
            <a:endParaRPr lang="fr-BE" dirty="0"/>
          </a:p>
        </p:txBody>
      </p:sp>
      <p:pic>
        <p:nvPicPr>
          <p:cNvPr id="1026" name="Picture 2" descr="Image result for ubuntu logo">
            <a:extLst>
              <a:ext uri="{FF2B5EF4-FFF2-40B4-BE49-F238E27FC236}">
                <a16:creationId xmlns:a16="http://schemas.microsoft.com/office/drawing/2014/main" id="{01BC4D03-2D17-4DB4-A943-0B9B611C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91" y="3109431"/>
            <a:ext cx="525380" cy="52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11FA8B2-8012-4EAE-AFEC-83A854B76C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14" y="3232519"/>
            <a:ext cx="1541046" cy="295094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F84BEF-C2A3-4324-AEFB-D324856AA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11" y="3681165"/>
            <a:ext cx="571500" cy="571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0931FF-999F-430F-96E8-E4ABA2025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501" y="3653991"/>
            <a:ext cx="571500" cy="571500"/>
          </a:xfrm>
          <a:prstGeom prst="rect">
            <a:avLst/>
          </a:prstGeom>
        </p:spPr>
      </p:pic>
      <p:pic>
        <p:nvPicPr>
          <p:cNvPr id="44" name="Picture 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AAFBDDF-9405-4762-93D3-E767A7C51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4" y="3715284"/>
            <a:ext cx="571500" cy="571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B2EB1AA-1943-445E-8522-0C5553D9E9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31" y="4288186"/>
            <a:ext cx="571500" cy="571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775055-0483-433E-AC3D-C21F8ED400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510" y="4477886"/>
            <a:ext cx="609482" cy="365689"/>
          </a:xfrm>
          <a:prstGeom prst="rect">
            <a:avLst/>
          </a:prstGeom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32ED74-BEAE-4E1E-9488-BD45068741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71" y="4498871"/>
            <a:ext cx="571500" cy="571500"/>
          </a:xfrm>
          <a:prstGeom prst="rect">
            <a:avLst/>
          </a:prstGeom>
        </p:spPr>
      </p:pic>
      <p:pic>
        <p:nvPicPr>
          <p:cNvPr id="52" name="Picture 5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5F2E2A-4916-4856-BCE5-F7084622AD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21" y="4993614"/>
            <a:ext cx="571500" cy="5715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573AB58A-772B-49E8-8D66-C40A64EDA705}"/>
              </a:ext>
            </a:extLst>
          </p:cNvPr>
          <p:cNvSpPr/>
          <p:nvPr/>
        </p:nvSpPr>
        <p:spPr>
          <a:xfrm>
            <a:off x="140245" y="1727823"/>
            <a:ext cx="471225" cy="4712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FBFA6A2-FC4B-4BB0-815D-3DED6F03CB60}"/>
              </a:ext>
            </a:extLst>
          </p:cNvPr>
          <p:cNvSpPr/>
          <p:nvPr/>
        </p:nvSpPr>
        <p:spPr>
          <a:xfrm>
            <a:off x="3447675" y="1770482"/>
            <a:ext cx="471225" cy="4712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6D2BE48-7A5B-4561-82A1-4B6585FD9FE8}"/>
              </a:ext>
            </a:extLst>
          </p:cNvPr>
          <p:cNvSpPr/>
          <p:nvPr/>
        </p:nvSpPr>
        <p:spPr>
          <a:xfrm>
            <a:off x="9075561" y="1770481"/>
            <a:ext cx="471225" cy="4712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57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8E579-AFE8-4EE2-80AF-68E3BDD7A43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11277600" cy="240065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dirty="0"/>
              <a:t>Windows-</a:t>
            </a:r>
            <a:r>
              <a:rPr lang="fr-BE" dirty="0" err="1"/>
              <a:t>based</a:t>
            </a:r>
            <a:r>
              <a:rPr lang="fr-BE" dirty="0"/>
              <a:t> (Win10/Win2016-2019)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BE611-7561-442F-9E43-3F2FF7A585C1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dirty="0"/>
              <a:t>Linux-</a:t>
            </a:r>
            <a:r>
              <a:rPr lang="fr-BE" dirty="0" err="1"/>
              <a:t>based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540F5-887A-414F-A424-B0A86B0B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Host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21DAB-4ABC-4087-990B-5DCAB13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64" y="2546857"/>
            <a:ext cx="3831796" cy="303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FB1DC-FD2E-4672-A322-973042BD7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4258"/>
            <a:ext cx="5600700" cy="177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E47026-BC9B-4D3E-AE99-1034C667D3B0}"/>
              </a:ext>
            </a:extLst>
          </p:cNvPr>
          <p:cNvSpPr/>
          <p:nvPr/>
        </p:nvSpPr>
        <p:spPr>
          <a:xfrm>
            <a:off x="5762470" y="1273428"/>
            <a:ext cx="84147" cy="5435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262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11BBD03-9C60-4B49-A716-70650CD68F7C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B9231-D713-4CC2-8527-3AAEBD1D711B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Runs on Windows 10 client or Windows Server 2016/2019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Supports </a:t>
            </a:r>
            <a:r>
              <a:rPr lang="fr-BE" dirty="0" err="1"/>
              <a:t>both</a:t>
            </a:r>
            <a:r>
              <a:rPr lang="fr-BE" dirty="0"/>
              <a:t> Windows and Linux Containers, </a:t>
            </a:r>
            <a:br>
              <a:rPr lang="fr-BE" dirty="0"/>
            </a:br>
            <a:r>
              <a:rPr lang="fr-BE" dirty="0"/>
              <a:t>and </a:t>
            </a:r>
            <a:r>
              <a:rPr lang="fr-BE" dirty="0" err="1"/>
              <a:t>you</a:t>
            </a:r>
            <a:r>
              <a:rPr lang="fr-BE" dirty="0"/>
              <a:t> can </a:t>
            </a:r>
            <a:r>
              <a:rPr lang="fr-BE" dirty="0" err="1"/>
              <a:t>easily</a:t>
            </a:r>
            <a:r>
              <a:rPr lang="fr-BE" dirty="0"/>
              <a:t> switch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Requires</a:t>
            </a:r>
            <a:r>
              <a:rPr lang="fr-BE" dirty="0"/>
              <a:t> Hyper-V or « Containers » </a:t>
            </a:r>
            <a:r>
              <a:rPr lang="fr-BE" dirty="0" err="1"/>
              <a:t>Feature</a:t>
            </a:r>
            <a:r>
              <a:rPr lang="fr-BE" dirty="0"/>
              <a:t> 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CLI </a:t>
            </a:r>
            <a:r>
              <a:rPr lang="fr-BE" dirty="0" err="1"/>
              <a:t>integration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PowerShell or command prompt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Docker CE = Free 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20414-28AF-47A7-AD17-D715080E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Containers on Windows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F78A9-8450-4A85-B795-05FC416D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97" y="2387716"/>
            <a:ext cx="3314886" cy="36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B02F4A-9FE9-4235-86E5-B36133754C7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/>
              <a:t>Command Line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D0F81-8EF0-40A0-8D13-47F14A5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162A0-FF6E-430E-A31E-2B3F1AC7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9" y="1879288"/>
            <a:ext cx="4724162" cy="4346059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DBCE96-D9BB-409B-AD53-61DCD697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17" y="2381185"/>
            <a:ext cx="5804198" cy="175904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6DBCA0F-BBB3-46B1-99E1-E0B935410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1" y="4705145"/>
            <a:ext cx="33147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D7066-B64E-45BE-8BF4-86D8B8B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732D1-285C-4ADD-9817-649E7BE57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/>
              <a:t>Running Docker for Windows</a:t>
            </a:r>
          </a:p>
        </p:txBody>
      </p:sp>
    </p:spTree>
    <p:extLst>
      <p:ext uri="{BB962C8B-B14F-4D97-AF65-F5344CB8AC3E}">
        <p14:creationId xmlns:p14="http://schemas.microsoft.com/office/powerpoint/2010/main" val="39039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22A58D2-7388-4B1E-BE61-03AFA28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6" y="2645459"/>
            <a:ext cx="9630389" cy="783541"/>
          </a:xfrm>
        </p:spPr>
        <p:txBody>
          <a:bodyPr/>
          <a:lstStyle/>
          <a:p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/>
            </a:br>
            <a:r>
              <a:rPr lang="en-US" sz="4902" dirty="0"/>
              <a:t>Presentation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4483FC8-5248-457B-A925-23038B08A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3210" y="3993054"/>
            <a:ext cx="9609045" cy="102586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sz="2745" dirty="0">
                <a:solidFill>
                  <a:schemeClr val="bg1"/>
                </a:solidFill>
              </a:rPr>
              <a:t>Speaker name</a:t>
            </a:r>
          </a:p>
          <a:p>
            <a:pPr lvl="1"/>
            <a:r>
              <a:rPr lang="en-US" sz="2745">
                <a:solidFill>
                  <a:schemeClr val="bg1"/>
                </a:solidFill>
              </a:rPr>
              <a:t>Title</a:t>
            </a:r>
            <a:endParaRPr lang="en-US" sz="2745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EC1BD-F13A-4679-A6A8-2D36225EA57A}"/>
              </a:ext>
            </a:extLst>
          </p:cNvPr>
          <p:cNvSpPr txBox="1">
            <a:spLocks/>
          </p:cNvSpPr>
          <p:nvPr/>
        </p:nvSpPr>
        <p:spPr bwMode="auto">
          <a:xfrm>
            <a:off x="172147" y="183730"/>
            <a:ext cx="5090317" cy="6608955"/>
          </a:xfrm>
          <a:prstGeom prst="roundRect">
            <a:avLst>
              <a:gd name="adj" fmla="val 3915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24106" tIns="224106" rIns="224106" bIns="224106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tx2"/>
                </a:solidFill>
                <a:latin typeface="+mn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896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0" cap="none" spc="0" normalizeH="0" baseline="0" noProof="0" dirty="0">
              <a:ln>
                <a:noFill/>
              </a:ln>
              <a:solidFill>
                <a:srgbClr val="005291"/>
              </a:solidFill>
              <a:effectLst/>
              <a:uLnTx/>
              <a:uFillTx/>
              <a:latin typeface="Museo Sans For Dell"/>
              <a:cs typeface="+mj-cs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8B01C42-D773-4C14-AA16-F4B8FD7D5FD1}"/>
              </a:ext>
            </a:extLst>
          </p:cNvPr>
          <p:cNvSpPr/>
          <p:nvPr/>
        </p:nvSpPr>
        <p:spPr>
          <a:xfrm>
            <a:off x="684129" y="2140542"/>
            <a:ext cx="4365602" cy="727042"/>
          </a:xfrm>
          <a:prstGeom prst="roundRect">
            <a:avLst>
              <a:gd name="adj" fmla="val 11848"/>
            </a:avLst>
          </a:prstGeom>
          <a:solidFill>
            <a:srgbClr val="40587C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Tell us what you think by completing our survey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A2633103-CDCF-4662-A8AD-EB0F7B383EB6}"/>
              </a:ext>
            </a:extLst>
          </p:cNvPr>
          <p:cNvSpPr/>
          <p:nvPr/>
        </p:nvSpPr>
        <p:spPr>
          <a:xfrm>
            <a:off x="684130" y="2949492"/>
            <a:ext cx="4365602" cy="940742"/>
          </a:xfrm>
          <a:prstGeom prst="roundRect">
            <a:avLst>
              <a:gd name="adj" fmla="val 11848"/>
            </a:avLst>
          </a:prstGeom>
          <a:solidFill>
            <a:srgbClr val="002050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algn="l" defTabSz="896386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Schedule a post-event session to address your specific requirements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C748E-6B43-412A-B995-EFE36587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210" y="544488"/>
            <a:ext cx="498407" cy="1071043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9A20FBA0-3FC2-4F8F-B6DE-FD1D8B079FF9}"/>
              </a:ext>
            </a:extLst>
          </p:cNvPr>
          <p:cNvSpPr/>
          <p:nvPr/>
        </p:nvSpPr>
        <p:spPr>
          <a:xfrm>
            <a:off x="684129" y="4009608"/>
            <a:ext cx="4365602" cy="1086484"/>
          </a:xfrm>
          <a:prstGeom prst="roundRect">
            <a:avLst>
              <a:gd name="adj" fmla="val 11848"/>
            </a:avLst>
          </a:prstGeom>
          <a:solidFill>
            <a:srgbClr val="0078D4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algn="l" defTabSz="896386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Learn more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techdocs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896386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certified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microsoftlearn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896386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Sign up Developer newsletter: </a:t>
            </a:r>
            <a:r>
              <a:rPr kumimoji="0" lang="en-ZA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Z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usdevconnect</a:t>
            </a:r>
            <a:endParaRPr kumimoji="0" lang="en-ZA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5E1E3F-E1B0-476A-8FD8-E9AD66584A5D}"/>
              </a:ext>
            </a:extLst>
          </p:cNvPr>
          <p:cNvGrpSpPr/>
          <p:nvPr/>
        </p:nvGrpSpPr>
        <p:grpSpPr>
          <a:xfrm>
            <a:off x="253533" y="2347236"/>
            <a:ext cx="347499" cy="336556"/>
            <a:chOff x="5798264" y="5000554"/>
            <a:chExt cx="347499" cy="33655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C05F25-6569-4609-B66F-87CD9AB96FD5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61C218-2CE0-4B09-B264-92507B9BDCF9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C0412D-5193-4468-9523-2131171D3DBC}"/>
              </a:ext>
            </a:extLst>
          </p:cNvPr>
          <p:cNvGrpSpPr/>
          <p:nvPr/>
        </p:nvGrpSpPr>
        <p:grpSpPr>
          <a:xfrm>
            <a:off x="253533" y="3243325"/>
            <a:ext cx="347499" cy="336556"/>
            <a:chOff x="5798264" y="5000554"/>
            <a:chExt cx="347499" cy="33655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DF1D73C-DA99-4675-B2AA-89EF645C14E2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3ED89-EFC5-4914-A19A-C780EED44CA2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06ECC-00CC-4EAE-9183-AC6F9577CECD}"/>
              </a:ext>
            </a:extLst>
          </p:cNvPr>
          <p:cNvGrpSpPr/>
          <p:nvPr/>
        </p:nvGrpSpPr>
        <p:grpSpPr>
          <a:xfrm>
            <a:off x="253533" y="4629903"/>
            <a:ext cx="347499" cy="336556"/>
            <a:chOff x="5798264" y="5000554"/>
            <a:chExt cx="347499" cy="3365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35726E4-E10C-4BDA-999B-C51314E699B8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7B55CE-7F7D-475D-B761-2084BAC7F56C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982B68-54BB-4777-A3C4-025A6D4D25A9}"/>
              </a:ext>
            </a:extLst>
          </p:cNvPr>
          <p:cNvGrpSpPr/>
          <p:nvPr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31237-CCF2-4F88-8ACC-7CBE42A32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1B673-648D-4774-828B-7038261C32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895F94-4D09-486F-BD1C-2001E9B862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5CA6FBC-B3E4-4C2C-B039-D9B3BC2A8A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43275E-8EFF-4BE0-A286-99F371754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3F7F2C-A9A9-42D9-8A91-2671D6066D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4C7A21-8A4D-4D1B-8033-31548656D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5AF17E-8B2C-422A-A60E-C3D9A2BDA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5902AE-CA6B-4CE8-8462-BC80662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6FC831-7B0C-4DA7-98C9-85D817F339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1A50E5-4A8E-4439-BC84-F2972719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D018286-87A2-49A9-80A7-2D5725DA3F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E4B972-6C56-45BD-83EC-4F45926EDAE2}"/>
              </a:ext>
            </a:extLst>
          </p:cNvPr>
          <p:cNvSpPr/>
          <p:nvPr/>
        </p:nvSpPr>
        <p:spPr>
          <a:xfrm>
            <a:off x="1561432" y="413334"/>
            <a:ext cx="304121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96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5291"/>
                </a:solidFill>
                <a:effectLst/>
                <a:uLnTx/>
                <a:uFillTx/>
                <a:latin typeface="Museo Sans For Dell"/>
                <a:ea typeface="+mn-ea"/>
                <a:cs typeface="+mn-cs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28118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628F0-AB0A-44BE-B798-2A60AEC241B2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/>
              <a:t>Where</a:t>
            </a:r>
            <a:r>
              <a:rPr lang="fr-BE" dirty="0"/>
              <a:t> do </a:t>
            </a:r>
            <a:r>
              <a:rPr lang="fr-BE" dirty="0" err="1"/>
              <a:t>you</a:t>
            </a:r>
            <a:r>
              <a:rPr lang="fr-BE" dirty="0"/>
              <a:t> run </a:t>
            </a:r>
            <a:r>
              <a:rPr lang="fr-BE" dirty="0" err="1"/>
              <a:t>your</a:t>
            </a:r>
            <a:r>
              <a:rPr lang="fr-BE" dirty="0"/>
              <a:t> Docker Container Images?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4CFB8-44C9-4461-8ACE-FF773BE7C31B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fr-BE" dirty="0">
                <a:solidFill>
                  <a:srgbClr val="0070C0"/>
                </a:solidFill>
              </a:rPr>
              <a:t>On top of a « Docker » cloud platform: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Azure Container Instance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Azure Container Services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Azure Virtual Machines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17D83-7FE2-490D-9360-B743C19E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Docker Host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8D9E4B-2427-4EB6-AE9A-C25C881DB7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8520" y="1722469"/>
            <a:ext cx="5646738" cy="451485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fr-BE" dirty="0">
                <a:solidFill>
                  <a:srgbClr val="0070C0"/>
                </a:solidFill>
              </a:rPr>
              <a:t>On top of a « host » Operating System, like: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Windows 10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Windows Server 2016/2019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Linux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Mac 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D3591-B5FC-4DEC-A249-BEAEE6317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09" y="4423002"/>
            <a:ext cx="2303167" cy="2303167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5D0DD4D3-9465-42B4-B3A3-67BA2B2F35E5}"/>
              </a:ext>
            </a:extLst>
          </p:cNvPr>
          <p:cNvSpPr/>
          <p:nvPr/>
        </p:nvSpPr>
        <p:spPr>
          <a:xfrm>
            <a:off x="9374002" y="4818832"/>
            <a:ext cx="2378562" cy="1559529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A4D7F-6692-4097-AE09-C44FFAB2E4B8}"/>
              </a:ext>
            </a:extLst>
          </p:cNvPr>
          <p:cNvSpPr/>
          <p:nvPr/>
        </p:nvSpPr>
        <p:spPr>
          <a:xfrm>
            <a:off x="5379813" y="1385625"/>
            <a:ext cx="45719" cy="534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754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8750FF-6338-4718-BBAF-06A8B881684D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5600007" cy="2035214"/>
          </a:xfrm>
        </p:spPr>
        <p:txBody>
          <a:bodyPr/>
          <a:lstStyle/>
          <a:p>
            <a:r>
              <a:rPr lang="fr-BE" dirty="0">
                <a:solidFill>
                  <a:srgbClr val="0070C0"/>
                </a:solidFill>
              </a:rPr>
              <a:t>Docker Hub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Hub.docker.com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Free </a:t>
            </a:r>
            <a:r>
              <a:rPr lang="fr-BE" dirty="0" err="1"/>
              <a:t>resource</a:t>
            </a:r>
            <a:r>
              <a:rPr lang="fr-BE" dirty="0"/>
              <a:t> of PUBLIC images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Option to </a:t>
            </a:r>
            <a:r>
              <a:rPr lang="fr-BE" dirty="0" err="1"/>
              <a:t>create</a:t>
            </a:r>
            <a:r>
              <a:rPr lang="fr-BE" dirty="0"/>
              <a:t> PRIVATE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4D04A-C9BB-4F60-8262-86B61EB689C2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852136" y="968000"/>
            <a:ext cx="4589154" cy="2461000"/>
          </a:xfrm>
        </p:spPr>
        <p:txBody>
          <a:bodyPr/>
          <a:lstStyle/>
          <a:p>
            <a:r>
              <a:rPr lang="fr-BE" dirty="0">
                <a:solidFill>
                  <a:srgbClr val="0070C0"/>
                </a:solidFill>
              </a:rPr>
              <a:t>Cloud Container </a:t>
            </a:r>
            <a:r>
              <a:rPr lang="fr-BE" dirty="0" err="1">
                <a:solidFill>
                  <a:srgbClr val="0070C0"/>
                </a:solidFill>
              </a:rPr>
              <a:t>Registry</a:t>
            </a:r>
            <a:endParaRPr lang="fr-BE" dirty="0">
              <a:solidFill>
                <a:srgbClr val="0070C0"/>
              </a:solidFill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Library of Docker Images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Azure Container </a:t>
            </a:r>
            <a:r>
              <a:rPr lang="fr-BE" dirty="0" err="1"/>
              <a:t>Registry</a:t>
            </a:r>
            <a:endParaRPr lang="fr-BE" dirty="0"/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 err="1"/>
              <a:t>Mainly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 err="1"/>
              <a:t>storing</a:t>
            </a:r>
            <a:r>
              <a:rPr lang="fr-BE" dirty="0"/>
              <a:t> PRIVATE images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9CBDE-EC51-4D67-B653-E409FFF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Where</a:t>
            </a:r>
            <a:r>
              <a:rPr lang="fr-BE" dirty="0"/>
              <a:t> do Docker Images come from?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45A3C-01B1-4465-BC2E-BFA92BE1472A}"/>
              </a:ext>
            </a:extLst>
          </p:cNvPr>
          <p:cNvSpPr/>
          <p:nvPr/>
        </p:nvSpPr>
        <p:spPr>
          <a:xfrm>
            <a:off x="5800898" y="1402080"/>
            <a:ext cx="45719" cy="534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D2E86F-5770-4305-8E9E-6778F95039C9}"/>
              </a:ext>
            </a:extLst>
          </p:cNvPr>
          <p:cNvSpPr/>
          <p:nvPr/>
        </p:nvSpPr>
        <p:spPr bwMode="auto">
          <a:xfrm>
            <a:off x="7067729" y="3773476"/>
            <a:ext cx="4095796" cy="934485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9468C-D71E-472E-B8F0-E4992E7E2A45}"/>
              </a:ext>
            </a:extLst>
          </p:cNvPr>
          <p:cNvSpPr txBox="1"/>
          <p:nvPr/>
        </p:nvSpPr>
        <p:spPr>
          <a:xfrm>
            <a:off x="7773542" y="3954486"/>
            <a:ext cx="324226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Container Registry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B6E1DC7-A84E-4A44-A386-CBA95C21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5451" y="3938911"/>
            <a:ext cx="603614" cy="60361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02D67-E5F5-45CA-9E1B-9B96E43C7513}"/>
              </a:ext>
            </a:extLst>
          </p:cNvPr>
          <p:cNvSpPr/>
          <p:nvPr/>
        </p:nvSpPr>
        <p:spPr bwMode="auto">
          <a:xfrm>
            <a:off x="699583" y="3773476"/>
            <a:ext cx="4095796" cy="934485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1480B-98F1-4E64-B8C5-C0C0EAE80907}"/>
              </a:ext>
            </a:extLst>
          </p:cNvPr>
          <p:cNvSpPr txBox="1"/>
          <p:nvPr/>
        </p:nvSpPr>
        <p:spPr>
          <a:xfrm>
            <a:off x="2130991" y="3954486"/>
            <a:ext cx="1763497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Docker Hub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917095-31BF-492B-8D32-A92E99D7C716}"/>
              </a:ext>
            </a:extLst>
          </p:cNvPr>
          <p:cNvSpPr/>
          <p:nvPr/>
        </p:nvSpPr>
        <p:spPr>
          <a:xfrm>
            <a:off x="1693357" y="4163638"/>
            <a:ext cx="385759" cy="203306"/>
          </a:xfrm>
          <a:custGeom>
            <a:avLst/>
            <a:gdLst>
              <a:gd name="connsiteX0" fmla="*/ 2820763 w 4229100"/>
              <a:gd name="connsiteY0" fmla="*/ 836342 h 2228850"/>
              <a:gd name="connsiteX1" fmla="*/ 3254532 w 4229100"/>
              <a:gd name="connsiteY1" fmla="*/ 744902 h 2228850"/>
              <a:gd name="connsiteX2" fmla="*/ 3271010 w 4229100"/>
              <a:gd name="connsiteY2" fmla="*/ 687752 h 2228850"/>
              <a:gd name="connsiteX3" fmla="*/ 3320064 w 4229100"/>
              <a:gd name="connsiteY3" fmla="*/ 25288 h 2228850"/>
              <a:gd name="connsiteX4" fmla="*/ 3376071 w 4229100"/>
              <a:gd name="connsiteY4" fmla="*/ 19478 h 2228850"/>
              <a:gd name="connsiteX5" fmla="*/ 3668488 w 4229100"/>
              <a:gd name="connsiteY5" fmla="*/ 438578 h 2228850"/>
              <a:gd name="connsiteX6" fmla="*/ 3711637 w 4229100"/>
              <a:gd name="connsiteY6" fmla="*/ 453341 h 2228850"/>
              <a:gd name="connsiteX7" fmla="*/ 4037010 w 4229100"/>
              <a:gd name="connsiteY7" fmla="*/ 455818 h 2228850"/>
              <a:gd name="connsiteX8" fmla="*/ 4207317 w 4229100"/>
              <a:gd name="connsiteY8" fmla="*/ 527446 h 2228850"/>
              <a:gd name="connsiteX9" fmla="*/ 4218271 w 4229100"/>
              <a:gd name="connsiteY9" fmla="*/ 570689 h 2228850"/>
              <a:gd name="connsiteX10" fmla="*/ 3780121 w 4229100"/>
              <a:gd name="connsiteY10" fmla="*/ 882728 h 2228850"/>
              <a:gd name="connsiteX11" fmla="*/ 3624006 w 4229100"/>
              <a:gd name="connsiteY11" fmla="*/ 893301 h 2228850"/>
              <a:gd name="connsiteX12" fmla="*/ 3552474 w 4229100"/>
              <a:gd name="connsiteY12" fmla="*/ 940926 h 2228850"/>
              <a:gd name="connsiteX13" fmla="*/ 3123372 w 4229100"/>
              <a:gd name="connsiteY13" fmla="*/ 1581292 h 2228850"/>
              <a:gd name="connsiteX14" fmla="*/ 1987326 w 4229100"/>
              <a:gd name="connsiteY14" fmla="*/ 2167270 h 2228850"/>
              <a:gd name="connsiteX15" fmla="*/ 1140363 w 4229100"/>
              <a:gd name="connsiteY15" fmla="*/ 2205370 h 2228850"/>
              <a:gd name="connsiteX16" fmla="*/ 208341 w 4229100"/>
              <a:gd name="connsiteY16" fmla="*/ 1677685 h 2228850"/>
              <a:gd name="connsiteX17" fmla="*/ 16698 w 4229100"/>
              <a:gd name="connsiteY17" fmla="*/ 859011 h 2228850"/>
              <a:gd name="connsiteX18" fmla="*/ 39749 w 4229100"/>
              <a:gd name="connsiteY18" fmla="*/ 836342 h 2228850"/>
              <a:gd name="connsiteX19" fmla="*/ 2820763 w 4229100"/>
              <a:gd name="connsiteY19" fmla="*/ 836342 h 2228850"/>
              <a:gd name="connsiteX20" fmla="*/ 1071592 w 4229100"/>
              <a:gd name="connsiteY20" fmla="*/ 1429654 h 2228850"/>
              <a:gd name="connsiteX21" fmla="*/ 842992 w 4229100"/>
              <a:gd name="connsiteY21" fmla="*/ 1209055 h 2228850"/>
              <a:gd name="connsiteX22" fmla="*/ 617059 w 4229100"/>
              <a:gd name="connsiteY22" fmla="*/ 1433178 h 2228850"/>
              <a:gd name="connsiteX23" fmla="*/ 844040 w 4229100"/>
              <a:gd name="connsiteY23" fmla="*/ 1650444 h 2228850"/>
              <a:gd name="connsiteX24" fmla="*/ 1071592 w 4229100"/>
              <a:gd name="connsiteY24" fmla="*/ 1429654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228850">
                <a:moveTo>
                  <a:pt x="2820763" y="836342"/>
                </a:moveTo>
                <a:cubicBezTo>
                  <a:pt x="2971639" y="836342"/>
                  <a:pt x="3116800" y="809100"/>
                  <a:pt x="3254532" y="744902"/>
                </a:cubicBezTo>
                <a:cubicBezTo>
                  <a:pt x="3286631" y="729947"/>
                  <a:pt x="3291870" y="718613"/>
                  <a:pt x="3271010" y="687752"/>
                </a:cubicBezTo>
                <a:cubicBezTo>
                  <a:pt x="3154233" y="512396"/>
                  <a:pt x="3163187" y="181974"/>
                  <a:pt x="3320064" y="25288"/>
                </a:cubicBezTo>
                <a:cubicBezTo>
                  <a:pt x="3340828" y="4523"/>
                  <a:pt x="3351210" y="237"/>
                  <a:pt x="3376071" y="19478"/>
                </a:cubicBezTo>
                <a:cubicBezTo>
                  <a:pt x="3517612" y="128920"/>
                  <a:pt x="3632103" y="256555"/>
                  <a:pt x="3668488" y="438578"/>
                </a:cubicBezTo>
                <a:cubicBezTo>
                  <a:pt x="3675156" y="471820"/>
                  <a:pt x="3696206" y="456770"/>
                  <a:pt x="3711637" y="453341"/>
                </a:cubicBezTo>
                <a:cubicBezTo>
                  <a:pt x="3818869" y="429348"/>
                  <a:pt x="3930159" y="430196"/>
                  <a:pt x="4037010" y="455818"/>
                </a:cubicBezTo>
                <a:cubicBezTo>
                  <a:pt x="4097780" y="470296"/>
                  <a:pt x="4152739" y="498014"/>
                  <a:pt x="4207317" y="527446"/>
                </a:cubicBezTo>
                <a:cubicBezTo>
                  <a:pt x="4230654" y="540019"/>
                  <a:pt x="4228082" y="550115"/>
                  <a:pt x="4218271" y="570689"/>
                </a:cubicBezTo>
                <a:cubicBezTo>
                  <a:pt x="4130165" y="756617"/>
                  <a:pt x="3976241" y="848915"/>
                  <a:pt x="3780121" y="882728"/>
                </a:cubicBezTo>
                <a:cubicBezTo>
                  <a:pt x="3728400" y="891682"/>
                  <a:pt x="3675346" y="899016"/>
                  <a:pt x="3624006" y="893301"/>
                </a:cubicBezTo>
                <a:cubicBezTo>
                  <a:pt x="3581049" y="888539"/>
                  <a:pt x="3566856" y="907398"/>
                  <a:pt x="3552474" y="940926"/>
                </a:cubicBezTo>
                <a:cubicBezTo>
                  <a:pt x="3451204" y="1179585"/>
                  <a:pt x="3305605" y="1396878"/>
                  <a:pt x="3123372" y="1581292"/>
                </a:cubicBezTo>
                <a:cubicBezTo>
                  <a:pt x="2807523" y="1898284"/>
                  <a:pt x="2422523" y="2082593"/>
                  <a:pt x="1987326" y="2167270"/>
                </a:cubicBezTo>
                <a:cubicBezTo>
                  <a:pt x="1707291" y="2221943"/>
                  <a:pt x="1424493" y="2243470"/>
                  <a:pt x="1140363" y="2205370"/>
                </a:cubicBezTo>
                <a:cubicBezTo>
                  <a:pt x="759648" y="2154411"/>
                  <a:pt x="436560" y="1997344"/>
                  <a:pt x="208341" y="1677685"/>
                </a:cubicBezTo>
                <a:cubicBezTo>
                  <a:pt x="32891" y="1431940"/>
                  <a:pt x="-16163" y="1154572"/>
                  <a:pt x="16698" y="859011"/>
                </a:cubicBezTo>
                <a:cubicBezTo>
                  <a:pt x="18413" y="843771"/>
                  <a:pt x="23271" y="835484"/>
                  <a:pt x="39749" y="836342"/>
                </a:cubicBezTo>
                <a:cubicBezTo>
                  <a:pt x="52703" y="836437"/>
                  <a:pt x="2373088" y="836532"/>
                  <a:pt x="2820763" y="836342"/>
                </a:cubicBezTo>
                <a:close/>
                <a:moveTo>
                  <a:pt x="1071592" y="1429654"/>
                </a:moveTo>
                <a:cubicBezTo>
                  <a:pt x="1071592" y="1309067"/>
                  <a:pt x="965865" y="1206959"/>
                  <a:pt x="842992" y="1209055"/>
                </a:cubicBezTo>
                <a:cubicBezTo>
                  <a:pt x="719167" y="1211246"/>
                  <a:pt x="614868" y="1314402"/>
                  <a:pt x="617059" y="1433178"/>
                </a:cubicBezTo>
                <a:cubicBezTo>
                  <a:pt x="619250" y="1551955"/>
                  <a:pt x="722501" y="1650444"/>
                  <a:pt x="844040" y="1650444"/>
                </a:cubicBezTo>
                <a:cubicBezTo>
                  <a:pt x="969865" y="1650444"/>
                  <a:pt x="1071687" y="1551383"/>
                  <a:pt x="1071592" y="1429654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07D38A-33C0-45E0-B1F3-E5C5B91B05DC}"/>
              </a:ext>
            </a:extLst>
          </p:cNvPr>
          <p:cNvSpPr/>
          <p:nvPr/>
        </p:nvSpPr>
        <p:spPr>
          <a:xfrm>
            <a:off x="1600475" y="3959396"/>
            <a:ext cx="533313" cy="146661"/>
          </a:xfrm>
          <a:custGeom>
            <a:avLst/>
            <a:gdLst>
              <a:gd name="connsiteX0" fmla="*/ 375761 w 381000"/>
              <a:gd name="connsiteY0" fmla="*/ 7144 h 104775"/>
              <a:gd name="connsiteX1" fmla="*/ 374809 w 381000"/>
              <a:gd name="connsiteY1" fmla="*/ 7144 h 104775"/>
              <a:gd name="connsiteX2" fmla="*/ 337661 w 381000"/>
              <a:gd name="connsiteY2" fmla="*/ 7144 h 104775"/>
              <a:gd name="connsiteX3" fmla="*/ 51911 w 381000"/>
              <a:gd name="connsiteY3" fmla="*/ 7144 h 104775"/>
              <a:gd name="connsiteX4" fmla="*/ 27146 w 381000"/>
              <a:gd name="connsiteY4" fmla="*/ 7144 h 104775"/>
              <a:gd name="connsiteX5" fmla="*/ 13811 w 381000"/>
              <a:gd name="connsiteY5" fmla="*/ 7144 h 104775"/>
              <a:gd name="connsiteX6" fmla="*/ 7144 w 381000"/>
              <a:gd name="connsiteY6" fmla="*/ 13811 h 104775"/>
              <a:gd name="connsiteX7" fmla="*/ 7144 w 381000"/>
              <a:gd name="connsiteY7" fmla="*/ 90964 h 104775"/>
              <a:gd name="connsiteX8" fmla="*/ 13811 w 381000"/>
              <a:gd name="connsiteY8" fmla="*/ 97631 h 104775"/>
              <a:gd name="connsiteX9" fmla="*/ 52864 w 381000"/>
              <a:gd name="connsiteY9" fmla="*/ 97631 h 104775"/>
              <a:gd name="connsiteX10" fmla="*/ 59531 w 381000"/>
              <a:gd name="connsiteY10" fmla="*/ 90964 h 104775"/>
              <a:gd name="connsiteX11" fmla="*/ 59531 w 381000"/>
              <a:gd name="connsiteY11" fmla="*/ 58579 h 104775"/>
              <a:gd name="connsiteX12" fmla="*/ 330994 w 381000"/>
              <a:gd name="connsiteY12" fmla="*/ 58579 h 104775"/>
              <a:gd name="connsiteX13" fmla="*/ 330994 w 381000"/>
              <a:gd name="connsiteY13" fmla="*/ 90964 h 104775"/>
              <a:gd name="connsiteX14" fmla="*/ 338614 w 381000"/>
              <a:gd name="connsiteY14" fmla="*/ 97631 h 104775"/>
              <a:gd name="connsiteX15" fmla="*/ 375761 w 381000"/>
              <a:gd name="connsiteY15" fmla="*/ 97631 h 104775"/>
              <a:gd name="connsiteX16" fmla="*/ 382429 w 381000"/>
              <a:gd name="connsiteY16" fmla="*/ 90964 h 104775"/>
              <a:gd name="connsiteX17" fmla="*/ 382429 w 381000"/>
              <a:gd name="connsiteY17" fmla="*/ 51911 h 104775"/>
              <a:gd name="connsiteX18" fmla="*/ 382429 w 381000"/>
              <a:gd name="connsiteY18" fmla="*/ 12859 h 104775"/>
              <a:gd name="connsiteX19" fmla="*/ 375761 w 381000"/>
              <a:gd name="connsiteY19" fmla="*/ 7144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1000" h="104775">
                <a:moveTo>
                  <a:pt x="375761" y="7144"/>
                </a:moveTo>
                <a:lnTo>
                  <a:pt x="374809" y="7144"/>
                </a:lnTo>
                <a:lnTo>
                  <a:pt x="337661" y="7144"/>
                </a:lnTo>
                <a:lnTo>
                  <a:pt x="51911" y="7144"/>
                </a:lnTo>
                <a:lnTo>
                  <a:pt x="27146" y="7144"/>
                </a:lnTo>
                <a:lnTo>
                  <a:pt x="13811" y="7144"/>
                </a:lnTo>
                <a:cubicBezTo>
                  <a:pt x="10001" y="7144"/>
                  <a:pt x="7144" y="10001"/>
                  <a:pt x="7144" y="13811"/>
                </a:cubicBezTo>
                <a:lnTo>
                  <a:pt x="7144" y="90964"/>
                </a:lnTo>
                <a:cubicBezTo>
                  <a:pt x="7144" y="94774"/>
                  <a:pt x="10001" y="97631"/>
                  <a:pt x="13811" y="97631"/>
                </a:cubicBezTo>
                <a:lnTo>
                  <a:pt x="52864" y="97631"/>
                </a:lnTo>
                <a:cubicBezTo>
                  <a:pt x="56674" y="97631"/>
                  <a:pt x="59531" y="94774"/>
                  <a:pt x="59531" y="90964"/>
                </a:cubicBezTo>
                <a:lnTo>
                  <a:pt x="59531" y="58579"/>
                </a:lnTo>
                <a:lnTo>
                  <a:pt x="330994" y="58579"/>
                </a:lnTo>
                <a:lnTo>
                  <a:pt x="330994" y="90964"/>
                </a:lnTo>
                <a:cubicBezTo>
                  <a:pt x="330994" y="94774"/>
                  <a:pt x="333851" y="97631"/>
                  <a:pt x="338614" y="97631"/>
                </a:cubicBezTo>
                <a:lnTo>
                  <a:pt x="375761" y="97631"/>
                </a:lnTo>
                <a:cubicBezTo>
                  <a:pt x="379571" y="97631"/>
                  <a:pt x="382429" y="94774"/>
                  <a:pt x="382429" y="90964"/>
                </a:cubicBezTo>
                <a:lnTo>
                  <a:pt x="382429" y="51911"/>
                </a:lnTo>
                <a:lnTo>
                  <a:pt x="382429" y="12859"/>
                </a:lnTo>
                <a:cubicBezTo>
                  <a:pt x="382429" y="9049"/>
                  <a:pt x="379571" y="7144"/>
                  <a:pt x="375761" y="7144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DC7697-4984-4A55-BE3D-EB88EF0E1DBF}"/>
              </a:ext>
            </a:extLst>
          </p:cNvPr>
          <p:cNvSpPr/>
          <p:nvPr/>
        </p:nvSpPr>
        <p:spPr>
          <a:xfrm>
            <a:off x="1600475" y="4375380"/>
            <a:ext cx="533313" cy="146661"/>
          </a:xfrm>
          <a:custGeom>
            <a:avLst/>
            <a:gdLst>
              <a:gd name="connsiteX0" fmla="*/ 374809 w 381000"/>
              <a:gd name="connsiteY0" fmla="*/ 8096 h 104775"/>
              <a:gd name="connsiteX1" fmla="*/ 337661 w 381000"/>
              <a:gd name="connsiteY1" fmla="*/ 8096 h 104775"/>
              <a:gd name="connsiteX2" fmla="*/ 330994 w 381000"/>
              <a:gd name="connsiteY2" fmla="*/ 14764 h 104775"/>
              <a:gd name="connsiteX3" fmla="*/ 330994 w 381000"/>
              <a:gd name="connsiteY3" fmla="*/ 46196 h 104775"/>
              <a:gd name="connsiteX4" fmla="*/ 58579 w 381000"/>
              <a:gd name="connsiteY4" fmla="*/ 46196 h 104775"/>
              <a:gd name="connsiteX5" fmla="*/ 58579 w 381000"/>
              <a:gd name="connsiteY5" fmla="*/ 13811 h 104775"/>
              <a:gd name="connsiteX6" fmla="*/ 50959 w 381000"/>
              <a:gd name="connsiteY6" fmla="*/ 7144 h 104775"/>
              <a:gd name="connsiteX7" fmla="*/ 13811 w 381000"/>
              <a:gd name="connsiteY7" fmla="*/ 7144 h 104775"/>
              <a:gd name="connsiteX8" fmla="*/ 7144 w 381000"/>
              <a:gd name="connsiteY8" fmla="*/ 14764 h 104775"/>
              <a:gd name="connsiteX9" fmla="*/ 7144 w 381000"/>
              <a:gd name="connsiteY9" fmla="*/ 90964 h 104775"/>
              <a:gd name="connsiteX10" fmla="*/ 13811 w 381000"/>
              <a:gd name="connsiteY10" fmla="*/ 97631 h 104775"/>
              <a:gd name="connsiteX11" fmla="*/ 27146 w 381000"/>
              <a:gd name="connsiteY11" fmla="*/ 97631 h 104775"/>
              <a:gd name="connsiteX12" fmla="*/ 52864 w 381000"/>
              <a:gd name="connsiteY12" fmla="*/ 97631 h 104775"/>
              <a:gd name="connsiteX13" fmla="*/ 338614 w 381000"/>
              <a:gd name="connsiteY13" fmla="*/ 97631 h 104775"/>
              <a:gd name="connsiteX14" fmla="*/ 374809 w 381000"/>
              <a:gd name="connsiteY14" fmla="*/ 97631 h 104775"/>
              <a:gd name="connsiteX15" fmla="*/ 375761 w 381000"/>
              <a:gd name="connsiteY15" fmla="*/ 97631 h 104775"/>
              <a:gd name="connsiteX16" fmla="*/ 382429 w 381000"/>
              <a:gd name="connsiteY16" fmla="*/ 90964 h 104775"/>
              <a:gd name="connsiteX17" fmla="*/ 382429 w 381000"/>
              <a:gd name="connsiteY17" fmla="*/ 14764 h 104775"/>
              <a:gd name="connsiteX18" fmla="*/ 374809 w 381000"/>
              <a:gd name="connsiteY18" fmla="*/ 8096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104775">
                <a:moveTo>
                  <a:pt x="374809" y="8096"/>
                </a:moveTo>
                <a:lnTo>
                  <a:pt x="337661" y="8096"/>
                </a:lnTo>
                <a:cubicBezTo>
                  <a:pt x="333851" y="8096"/>
                  <a:pt x="330994" y="10954"/>
                  <a:pt x="330994" y="14764"/>
                </a:cubicBezTo>
                <a:lnTo>
                  <a:pt x="330994" y="46196"/>
                </a:lnTo>
                <a:lnTo>
                  <a:pt x="58579" y="46196"/>
                </a:lnTo>
                <a:lnTo>
                  <a:pt x="58579" y="13811"/>
                </a:lnTo>
                <a:cubicBezTo>
                  <a:pt x="58579" y="10001"/>
                  <a:pt x="55721" y="7144"/>
                  <a:pt x="50959" y="7144"/>
                </a:cubicBezTo>
                <a:lnTo>
                  <a:pt x="13811" y="7144"/>
                </a:lnTo>
                <a:cubicBezTo>
                  <a:pt x="10001" y="7144"/>
                  <a:pt x="7144" y="10001"/>
                  <a:pt x="7144" y="14764"/>
                </a:cubicBezTo>
                <a:lnTo>
                  <a:pt x="7144" y="90964"/>
                </a:lnTo>
                <a:cubicBezTo>
                  <a:pt x="7144" y="94774"/>
                  <a:pt x="10001" y="97631"/>
                  <a:pt x="13811" y="97631"/>
                </a:cubicBezTo>
                <a:lnTo>
                  <a:pt x="27146" y="97631"/>
                </a:lnTo>
                <a:lnTo>
                  <a:pt x="52864" y="97631"/>
                </a:lnTo>
                <a:lnTo>
                  <a:pt x="338614" y="97631"/>
                </a:lnTo>
                <a:lnTo>
                  <a:pt x="374809" y="97631"/>
                </a:lnTo>
                <a:lnTo>
                  <a:pt x="375761" y="97631"/>
                </a:lnTo>
                <a:cubicBezTo>
                  <a:pt x="379571" y="97631"/>
                  <a:pt x="382429" y="94774"/>
                  <a:pt x="382429" y="90964"/>
                </a:cubicBezTo>
                <a:lnTo>
                  <a:pt x="382429" y="14764"/>
                </a:lnTo>
                <a:cubicBezTo>
                  <a:pt x="381476" y="10954"/>
                  <a:pt x="378619" y="8096"/>
                  <a:pt x="374809" y="8096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65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3B87-53A7-4363-8368-44F07AED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Running a Docker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EA5BD-BEA5-4DFF-9134-CE0F006329C4}"/>
              </a:ext>
            </a:extLst>
          </p:cNvPr>
          <p:cNvSpPr txBox="1"/>
          <p:nvPr/>
        </p:nvSpPr>
        <p:spPr>
          <a:xfrm>
            <a:off x="1656674" y="1918010"/>
            <a:ext cx="745877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docker run -i -t ubuntu /bin/bash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BFDD8-AE1D-41A5-8955-DD566DCE9C93}"/>
              </a:ext>
            </a:extLst>
          </p:cNvPr>
          <p:cNvSpPr txBox="1"/>
          <p:nvPr/>
        </p:nvSpPr>
        <p:spPr>
          <a:xfrm>
            <a:off x="1656674" y="2999679"/>
            <a:ext cx="2219093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4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Docker CLI command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17C53-911B-43BC-B182-F3EC21754DCA}"/>
              </a:ext>
            </a:extLst>
          </p:cNvPr>
          <p:cNvCxnSpPr/>
          <p:nvPr/>
        </p:nvCxnSpPr>
        <p:spPr>
          <a:xfrm>
            <a:off x="2348050" y="2373519"/>
            <a:ext cx="9562" cy="5369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09483-E358-4E6C-8FD7-D9979BBD7476}"/>
              </a:ext>
            </a:extLst>
          </p:cNvPr>
          <p:cNvCxnSpPr/>
          <p:nvPr/>
        </p:nvCxnSpPr>
        <p:spPr>
          <a:xfrm>
            <a:off x="1656674" y="2373519"/>
            <a:ext cx="14532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9F2635-8698-40BC-AE6C-E9AA2AA02D23}"/>
              </a:ext>
            </a:extLst>
          </p:cNvPr>
          <p:cNvCxnSpPr/>
          <p:nvPr/>
        </p:nvCxnSpPr>
        <p:spPr>
          <a:xfrm>
            <a:off x="3385113" y="2373519"/>
            <a:ext cx="216333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D43753-C181-47FA-B960-0A1EC3330A56}"/>
              </a:ext>
            </a:extLst>
          </p:cNvPr>
          <p:cNvCxnSpPr/>
          <p:nvPr/>
        </p:nvCxnSpPr>
        <p:spPr>
          <a:xfrm>
            <a:off x="5849532" y="2373519"/>
            <a:ext cx="13716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267850-23D3-450C-9F18-DC105048BE46}"/>
              </a:ext>
            </a:extLst>
          </p:cNvPr>
          <p:cNvCxnSpPr/>
          <p:nvPr/>
        </p:nvCxnSpPr>
        <p:spPr>
          <a:xfrm>
            <a:off x="7566820" y="2373519"/>
            <a:ext cx="21298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5FAFBA-8977-416D-A313-749839227C1F}"/>
              </a:ext>
            </a:extLst>
          </p:cNvPr>
          <p:cNvCxnSpPr/>
          <p:nvPr/>
        </p:nvCxnSpPr>
        <p:spPr>
          <a:xfrm>
            <a:off x="4457219" y="2373519"/>
            <a:ext cx="0" cy="129095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E92E1-E96F-4644-8267-6DCF9C648EBD}"/>
              </a:ext>
            </a:extLst>
          </p:cNvPr>
          <p:cNvCxnSpPr/>
          <p:nvPr/>
        </p:nvCxnSpPr>
        <p:spPr>
          <a:xfrm flipH="1">
            <a:off x="6535332" y="2373519"/>
            <a:ext cx="1590" cy="204496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937185-3CB5-4BB2-A40F-A62B62B896B1}"/>
              </a:ext>
            </a:extLst>
          </p:cNvPr>
          <p:cNvCxnSpPr/>
          <p:nvPr/>
        </p:nvCxnSpPr>
        <p:spPr>
          <a:xfrm flipH="1">
            <a:off x="8631761" y="2373519"/>
            <a:ext cx="18316" cy="279897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900D92-A095-46C9-AC48-C61965378B8A}"/>
              </a:ext>
            </a:extLst>
          </p:cNvPr>
          <p:cNvSpPr txBox="1"/>
          <p:nvPr/>
        </p:nvSpPr>
        <p:spPr>
          <a:xfrm>
            <a:off x="3510811" y="3773004"/>
            <a:ext cx="2219093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4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Run container with interactive 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27E2B-B30F-418A-B7DB-9B89D06CCB23}"/>
              </a:ext>
            </a:extLst>
          </p:cNvPr>
          <p:cNvSpPr txBox="1"/>
          <p:nvPr/>
        </p:nvSpPr>
        <p:spPr>
          <a:xfrm>
            <a:off x="5629295" y="4531287"/>
            <a:ext cx="2219093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4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Pull "</a:t>
            </a:r>
            <a:r>
              <a:rPr lang="en-US" sz="2400" dirty="0" err="1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ubuntu</a:t>
            </a:r>
            <a:r>
              <a:rPr lang="en-US" sz="24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" image from Docker Hub or local registry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567983-50F4-4B4A-909A-0EF3E113A4C6}"/>
              </a:ext>
            </a:extLst>
          </p:cNvPr>
          <p:cNvSpPr txBox="1"/>
          <p:nvPr/>
        </p:nvSpPr>
        <p:spPr>
          <a:xfrm>
            <a:off x="7848388" y="5308888"/>
            <a:ext cx="2219093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4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Command to execute inside the container</a:t>
            </a:r>
          </a:p>
        </p:txBody>
      </p:sp>
    </p:spTree>
    <p:extLst>
      <p:ext uri="{BB962C8B-B14F-4D97-AF65-F5344CB8AC3E}">
        <p14:creationId xmlns:p14="http://schemas.microsoft.com/office/powerpoint/2010/main" val="210160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E02B-4A60-4963-B9BD-D4FA9E6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Common Docker CLI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ACAD4-303F-484C-865A-F1465EC73470}"/>
              </a:ext>
            </a:extLst>
          </p:cNvPr>
          <p:cNvSpPr txBox="1"/>
          <p:nvPr/>
        </p:nvSpPr>
        <p:spPr>
          <a:xfrm>
            <a:off x="920694" y="1817649"/>
            <a:ext cx="9765494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run 	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Use an image to run a container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AEFD2-EDF8-4DD5-AE4C-243A6C3CB386}"/>
              </a:ext>
            </a:extLst>
          </p:cNvPr>
          <p:cNvSpPr txBox="1"/>
          <p:nvPr/>
        </p:nvSpPr>
        <p:spPr>
          <a:xfrm>
            <a:off x="920694" y="2475571"/>
            <a:ext cx="918443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pull 	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Pull an image from a registry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4B22D-4E36-43BA-B6C3-82FB53469F6E}"/>
              </a:ext>
            </a:extLst>
          </p:cNvPr>
          <p:cNvSpPr txBox="1"/>
          <p:nvPr/>
        </p:nvSpPr>
        <p:spPr>
          <a:xfrm>
            <a:off x="920694" y="3133493"/>
            <a:ext cx="7812844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build 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Build a Docker image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9CAB1-0F4E-4B3C-B340-479B710C83BB}"/>
              </a:ext>
            </a:extLst>
          </p:cNvPr>
          <p:cNvSpPr txBox="1"/>
          <p:nvPr/>
        </p:nvSpPr>
        <p:spPr>
          <a:xfrm>
            <a:off x="920694" y="5107259"/>
            <a:ext cx="10180672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exec 	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Execute a command in a container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100D0-6BE7-43E5-BE42-864B22AC040E}"/>
              </a:ext>
            </a:extLst>
          </p:cNvPr>
          <p:cNvSpPr txBox="1"/>
          <p:nvPr/>
        </p:nvSpPr>
        <p:spPr>
          <a:xfrm>
            <a:off x="920694" y="5765181"/>
            <a:ext cx="845064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stop 	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Stop a running container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871F7-94B9-437C-A2A6-31D63B3377E2}"/>
              </a:ext>
            </a:extLst>
          </p:cNvPr>
          <p:cNvSpPr txBox="1"/>
          <p:nvPr/>
        </p:nvSpPr>
        <p:spPr>
          <a:xfrm>
            <a:off x="920694" y="3791415"/>
            <a:ext cx="904773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images 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List available Docker images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7B840-E05E-4A2A-9625-DE2102F479D0}"/>
              </a:ext>
            </a:extLst>
          </p:cNvPr>
          <p:cNvSpPr txBox="1"/>
          <p:nvPr/>
        </p:nvSpPr>
        <p:spPr>
          <a:xfrm>
            <a:off x="920694" y="4449337"/>
            <a:ext cx="947477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de-DE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docker ps 		</a:t>
            </a:r>
            <a:r>
              <a:rPr lang="de-DE" sz="3200" dirty="0">
                <a:solidFill>
                  <a:schemeClr val="accent4"/>
                </a:solidFill>
                <a:cs typeface="Courier New" panose="02070309020205020404" pitchFamily="49" charset="0"/>
              </a:rPr>
              <a:t>- List running Docker containers</a:t>
            </a:r>
            <a:endParaRPr lang="en-US" sz="3200" dirty="0">
              <a:solidFill>
                <a:schemeClr val="accent4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1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D7066-B64E-45BE-8BF4-86D8B8B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732D1-285C-4ADD-9817-649E7BE57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/>
              <a:t>Common Docker CLI Operations</a:t>
            </a:r>
          </a:p>
        </p:txBody>
      </p:sp>
    </p:spTree>
    <p:extLst>
      <p:ext uri="{BB962C8B-B14F-4D97-AF65-F5344CB8AC3E}">
        <p14:creationId xmlns:p14="http://schemas.microsoft.com/office/powerpoint/2010/main" val="16488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501-A58A-4B9C-A714-34789C6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Migrating</a:t>
            </a:r>
            <a:r>
              <a:rPr lang="fr-BE" dirty="0"/>
              <a:t> apps to Docker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9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E02B-4A60-4963-B9BD-D4FA9E6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Building a Docker Image - CLI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4B22D-4E36-43BA-B6C3-82FB53469F6E}"/>
              </a:ext>
            </a:extLst>
          </p:cNvPr>
          <p:cNvSpPr txBox="1"/>
          <p:nvPr/>
        </p:nvSpPr>
        <p:spPr>
          <a:xfrm>
            <a:off x="677044" y="1025003"/>
            <a:ext cx="4119526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docker build </a:t>
            </a:r>
            <a:b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359A0"/>
                </a:solidFill>
                <a:effectLst/>
                <a:uLnTx/>
                <a:uFillTx/>
                <a:latin typeface="Segoe UI"/>
                <a:ea typeface="+mn-ea"/>
                <a:cs typeface="Courier New" panose="02070309020205020404" pitchFamily="49" charset="0"/>
              </a:rPr>
              <a:t>- Build a Docker image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359A0"/>
              </a:solidFill>
              <a:effectLst/>
              <a:uLnTx/>
              <a:uFillTx/>
              <a:latin typeface="Segoe UI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871F7-94B9-437C-A2A6-31D63B3377E2}"/>
              </a:ext>
            </a:extLst>
          </p:cNvPr>
          <p:cNvSpPr txBox="1"/>
          <p:nvPr/>
        </p:nvSpPr>
        <p:spPr>
          <a:xfrm>
            <a:off x="801224" y="3628637"/>
            <a:ext cx="5354415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docker images </a:t>
            </a:r>
            <a:b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359A0"/>
                </a:solidFill>
                <a:effectLst/>
                <a:uLnTx/>
                <a:uFillTx/>
                <a:latin typeface="Segoe UI"/>
                <a:ea typeface="+mn-ea"/>
                <a:cs typeface="Courier New" panose="02070309020205020404" pitchFamily="49" charset="0"/>
              </a:rPr>
              <a:t>- List available Docker images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359A0"/>
              </a:solidFill>
              <a:effectLst/>
              <a:uLnTx/>
              <a:uFillTx/>
              <a:latin typeface="Segoe UI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019A7-DEC9-4215-AB53-2B29EB6B7B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60014" y="1025003"/>
            <a:ext cx="4473748" cy="1894715"/>
          </a:xfrm>
          <a:prstGeom prst="rect">
            <a:avLst/>
          </a:prstGeom>
          <a:ln w="12696" cmpd="sng">
            <a:solidFill>
              <a:srgbClr val="666699"/>
            </a:solidFill>
            <a:prstDash val="solid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FF103E-0511-4B2B-B219-7F0DC1F679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76815" y="4910411"/>
            <a:ext cx="6853966" cy="651396"/>
          </a:xfrm>
          <a:prstGeom prst="rect">
            <a:avLst/>
          </a:prstGeom>
          <a:ln w="12696" cmpd="sng">
            <a:solidFill>
              <a:srgbClr val="666699"/>
            </a:solidFill>
            <a:prstDash val="solid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549679D-BF01-4D17-9A9D-5C53F80ECCEA}"/>
              </a:ext>
            </a:extLst>
          </p:cNvPr>
          <p:cNvSpPr/>
          <p:nvPr/>
        </p:nvSpPr>
        <p:spPr>
          <a:xfrm>
            <a:off x="138073" y="1025003"/>
            <a:ext cx="453650" cy="4536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054FC-0F7D-4BF3-A71C-97438C873858}"/>
              </a:ext>
            </a:extLst>
          </p:cNvPr>
          <p:cNvSpPr/>
          <p:nvPr/>
        </p:nvSpPr>
        <p:spPr>
          <a:xfrm>
            <a:off x="246611" y="3628637"/>
            <a:ext cx="453650" cy="4536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2814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C30BED-EDE0-4BDF-B3AD-0DBB38E304B1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301390" y="1000799"/>
            <a:ext cx="11589219" cy="1107996"/>
          </a:xfrm>
        </p:spPr>
        <p:txBody>
          <a:bodyPr/>
          <a:lstStyle/>
          <a:p>
            <a:r>
              <a:rPr lang="en-US" sz="2000" dirty="0">
                <a:solidFill>
                  <a:schemeClr val="accent4"/>
                </a:solidFill>
              </a:rPr>
              <a:t>A </a:t>
            </a:r>
            <a:r>
              <a:rPr lang="en-US" sz="2000" u="sng" dirty="0" err="1">
                <a:solidFill>
                  <a:schemeClr val="accent4"/>
                </a:solidFill>
              </a:rPr>
              <a:t>Dockerfile</a:t>
            </a:r>
            <a:r>
              <a:rPr lang="en-US" sz="2000" dirty="0">
                <a:solidFill>
                  <a:schemeClr val="accent4"/>
                </a:solidFill>
              </a:rPr>
              <a:t> is a text document that contains all the commands a user could call on the command line to assemble an image. Using </a:t>
            </a:r>
            <a:r>
              <a:rPr lang="en-US" sz="2000" dirty="0">
                <a:latin typeface="Consolas" panose="020B0609020204030204" pitchFamily="49" charset="0"/>
              </a:rPr>
              <a:t>docker build</a:t>
            </a:r>
            <a:r>
              <a:rPr lang="en-US" sz="2000" dirty="0">
                <a:solidFill>
                  <a:schemeClr val="accent4"/>
                </a:solidFill>
              </a:rPr>
              <a:t>, users can create an automated build that executes several command-line instructions in succession.</a:t>
            </a:r>
            <a:endParaRPr lang="fr-BE" sz="2000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E1DA3-A498-4E35-8C06-7A3CD99A5C2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2761179"/>
            <a:ext cx="11277599" cy="1335641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7432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microsoft/aspnet:4.7.2-windowsservercore-ltsc2016</a:t>
            </a:r>
          </a:p>
          <a:p>
            <a:pPr marL="27432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 WebVMSampleSite_Docker /inetpub/wwwroot/</a:t>
            </a:r>
          </a:p>
          <a:p>
            <a:pPr marL="27432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EXPOSE 80</a:t>
            </a:r>
            <a:endParaRPr lang="fr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5660-2C5C-45E6-B8DB-AF41A593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Building a Docker Image - </a:t>
            </a:r>
            <a:r>
              <a:rPr lang="fr-BE" dirty="0" err="1"/>
              <a:t>DockerFile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1923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91E06-2D45-4D9E-B1B4-A64602569E8F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41820" y="2588246"/>
            <a:ext cx="5048270" cy="1819367"/>
          </a:xfrm>
        </p:spPr>
        <p:txBody>
          <a:bodyPr/>
          <a:lstStyle/>
          <a:p>
            <a:r>
              <a:rPr lang="fr-BE" i="1" dirty="0" err="1">
                <a:solidFill>
                  <a:schemeClr val="accent4"/>
                </a:solidFill>
              </a:rPr>
              <a:t>When</a:t>
            </a:r>
            <a:r>
              <a:rPr lang="fr-BE" i="1" dirty="0">
                <a:solidFill>
                  <a:schemeClr val="accent4"/>
                </a:solidFill>
              </a:rPr>
              <a:t> </a:t>
            </a:r>
            <a:r>
              <a:rPr lang="fr-BE" i="1" dirty="0" err="1">
                <a:solidFill>
                  <a:schemeClr val="accent4"/>
                </a:solidFill>
              </a:rPr>
              <a:t>using</a:t>
            </a:r>
            <a:r>
              <a:rPr lang="fr-BE" i="1" dirty="0">
                <a:solidFill>
                  <a:schemeClr val="accent4"/>
                </a:solidFill>
              </a:rPr>
              <a:t> Visual Studio 2017-2019, </a:t>
            </a:r>
            <a:r>
              <a:rPr lang="fr-BE" i="1" dirty="0" err="1">
                <a:solidFill>
                  <a:schemeClr val="accent4"/>
                </a:solidFill>
              </a:rPr>
              <a:t>together</a:t>
            </a:r>
            <a:r>
              <a:rPr lang="fr-BE" i="1" dirty="0">
                <a:solidFill>
                  <a:schemeClr val="accent4"/>
                </a:solidFill>
              </a:rPr>
              <a:t> </a:t>
            </a:r>
            <a:r>
              <a:rPr lang="fr-BE" i="1" dirty="0" err="1">
                <a:solidFill>
                  <a:schemeClr val="accent4"/>
                </a:solidFill>
              </a:rPr>
              <a:t>with</a:t>
            </a:r>
            <a:r>
              <a:rPr lang="fr-BE" i="1" dirty="0">
                <a:solidFill>
                  <a:schemeClr val="accent4"/>
                </a:solidFill>
              </a:rPr>
              <a:t> Docker for Windows on the </a:t>
            </a:r>
            <a:r>
              <a:rPr lang="fr-BE" i="1" dirty="0" err="1">
                <a:solidFill>
                  <a:schemeClr val="accent4"/>
                </a:solidFill>
              </a:rPr>
              <a:t>same</a:t>
            </a:r>
            <a:r>
              <a:rPr lang="fr-BE" i="1" dirty="0">
                <a:solidFill>
                  <a:schemeClr val="accent4"/>
                </a:solidFill>
              </a:rPr>
              <a:t> client, </a:t>
            </a:r>
            <a:r>
              <a:rPr lang="fr-BE" i="1" dirty="0" err="1">
                <a:solidFill>
                  <a:schemeClr val="accent4"/>
                </a:solidFill>
              </a:rPr>
              <a:t>you</a:t>
            </a:r>
            <a:r>
              <a:rPr lang="fr-BE" i="1" dirty="0">
                <a:solidFill>
                  <a:schemeClr val="accent4"/>
                </a:solidFill>
              </a:rPr>
              <a:t> </a:t>
            </a:r>
            <a:r>
              <a:rPr lang="fr-BE" i="1" dirty="0" err="1">
                <a:solidFill>
                  <a:schemeClr val="accent4"/>
                </a:solidFill>
              </a:rPr>
              <a:t>get</a:t>
            </a:r>
            <a:r>
              <a:rPr lang="fr-BE" i="1" dirty="0">
                <a:solidFill>
                  <a:schemeClr val="accent4"/>
                </a:solidFill>
              </a:rPr>
              <a:t> Docker </a:t>
            </a:r>
            <a:r>
              <a:rPr lang="fr-BE" i="1" dirty="0" err="1">
                <a:solidFill>
                  <a:schemeClr val="accent4"/>
                </a:solidFill>
              </a:rPr>
              <a:t>integration</a:t>
            </a:r>
            <a:r>
              <a:rPr lang="fr-BE" i="1" dirty="0">
                <a:solidFill>
                  <a:schemeClr val="accent4"/>
                </a:solidFill>
              </a:rPr>
              <a:t> </a:t>
            </a:r>
            <a:r>
              <a:rPr lang="fr-BE" i="1" dirty="0" err="1">
                <a:solidFill>
                  <a:schemeClr val="accent4"/>
                </a:solidFill>
              </a:rPr>
              <a:t>features</a:t>
            </a:r>
            <a:endParaRPr lang="fr-BE" i="1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DE89C-4980-481B-AA28-92BCE3E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Building a Docker Image – VS2017-2019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59490-DCF9-4256-81ED-E635705E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21" y="1767899"/>
            <a:ext cx="4433920" cy="4224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315BD3-2DEF-4AEC-B5B6-592662020261}"/>
              </a:ext>
            </a:extLst>
          </p:cNvPr>
          <p:cNvSpPr/>
          <p:nvPr/>
        </p:nvSpPr>
        <p:spPr>
          <a:xfrm>
            <a:off x="130896" y="6186238"/>
            <a:ext cx="11930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600" dirty="0">
                <a:hlinkClick r:id="rId3"/>
              </a:rPr>
              <a:t>https://docs.microsoft.com/en-us/aspnet/core/host-and-deploy/docker/visual-studio-tools-for-docker?view=aspnetcore-2.1</a:t>
            </a:r>
            <a:r>
              <a:rPr lang="fr-B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93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D7066-B64E-45BE-8BF4-86D8B8B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732D1-285C-4ADD-9817-649E7BE57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/>
              <a:t>Building a Docker Image (CLI and VS2019)</a:t>
            </a:r>
          </a:p>
        </p:txBody>
      </p:sp>
    </p:spTree>
    <p:extLst>
      <p:ext uri="{BB962C8B-B14F-4D97-AF65-F5344CB8AC3E}">
        <p14:creationId xmlns:p14="http://schemas.microsoft.com/office/powerpoint/2010/main" val="110194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0984AC-5FFD-47BF-A391-D7679DABA05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6468590" y="4262994"/>
            <a:ext cx="5622897" cy="2250002"/>
          </a:xfrm>
          <a:ln>
            <a:solidFill>
              <a:schemeClr val="tx1"/>
            </a:solidFill>
          </a:ln>
        </p:spPr>
        <p:txBody>
          <a:bodyPr/>
          <a:lstStyle/>
          <a:p>
            <a:pPr algn="r"/>
            <a:r>
              <a:rPr lang="fr-BE" sz="2000" dirty="0">
                <a:hlinkClick r:id="rId2"/>
              </a:rPr>
              <a:t>peter@pdtit.be</a:t>
            </a:r>
            <a:endParaRPr lang="fr-BE" sz="2000" dirty="0"/>
          </a:p>
          <a:p>
            <a:pPr algn="r"/>
            <a:r>
              <a:rPr lang="fr-BE" sz="2000" dirty="0"/>
              <a:t>@</a:t>
            </a:r>
            <a:r>
              <a:rPr lang="fr-BE" sz="2000" dirty="0" err="1"/>
              <a:t>pdtit</a:t>
            </a:r>
            <a:r>
              <a:rPr lang="fr-BE" sz="2000" dirty="0"/>
              <a:t>	@007FFFLearning</a:t>
            </a:r>
          </a:p>
          <a:p>
            <a:pPr algn="r"/>
            <a:r>
              <a:rPr lang="fr-BE" sz="2000" dirty="0">
                <a:hlinkClick r:id="rId3"/>
              </a:rPr>
              <a:t>http://www.facebook.com/pdtit</a:t>
            </a:r>
            <a:endParaRPr lang="fr-BE" sz="2000" dirty="0"/>
          </a:p>
          <a:p>
            <a:pPr algn="r"/>
            <a:r>
              <a:rPr lang="fr-BE" sz="2000" dirty="0">
                <a:hlinkClick r:id="rId4"/>
              </a:rPr>
              <a:t>http://www.linkedin.com/in/pdtit</a:t>
            </a:r>
            <a:r>
              <a:rPr lang="fr-BE" sz="20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B2340-4EA3-47E3-A78C-E8367BCA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750" dirty="0"/>
              <a:t>About Me…</a:t>
            </a:r>
          </a:p>
        </p:txBody>
      </p:sp>
      <p:pic>
        <p:nvPicPr>
          <p:cNvPr id="3" name="Picture Placeholder 2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4ACBE10-1167-41A2-9607-B9650CBED465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r="16553"/>
          <a:stretch>
            <a:fillRect/>
          </a:stretch>
        </p:blipFill>
        <p:spPr>
          <a:xfrm>
            <a:off x="9646310" y="314848"/>
            <a:ext cx="2280159" cy="228015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4381E6-2D1E-4297-B3D2-A4F1A848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1348"/>
            <a:ext cx="6442874" cy="4914900"/>
          </a:xfrm>
        </p:spPr>
        <p:txBody>
          <a:bodyPr/>
          <a:lstStyle/>
          <a:p>
            <a:r>
              <a:rPr lang="fr-BE" dirty="0">
                <a:solidFill>
                  <a:schemeClr val="tx2"/>
                </a:solidFill>
              </a:rPr>
              <a:t>Peter De Tender – MCT, Azure MVP</a:t>
            </a:r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CEO and Lead </a:t>
            </a:r>
            <a:r>
              <a:rPr lang="fr-BE" sz="1800" dirty="0" err="1"/>
              <a:t>Technical</a:t>
            </a:r>
            <a:r>
              <a:rPr lang="fr-BE" sz="1800" dirty="0"/>
              <a:t> Trainer of </a:t>
            </a:r>
            <a:r>
              <a:rPr lang="fr-BE" sz="1800" dirty="0">
                <a:solidFill>
                  <a:schemeClr val="tx2"/>
                </a:solidFill>
              </a:rPr>
              <a:t>007FFFLearning.com</a:t>
            </a:r>
            <a:r>
              <a:rPr lang="fr-BE" sz="1800" dirty="0"/>
              <a:t>, +20 </a:t>
            </a:r>
            <a:r>
              <a:rPr lang="fr-BE" sz="1800" dirty="0" err="1"/>
              <a:t>years</a:t>
            </a:r>
            <a:r>
              <a:rPr lang="fr-BE" sz="1800" dirty="0"/>
              <a:t> IT </a:t>
            </a:r>
            <a:r>
              <a:rPr lang="fr-BE" sz="1800" dirty="0" err="1"/>
              <a:t>experience</a:t>
            </a:r>
            <a:r>
              <a:rPr lang="fr-BE" sz="1800" dirty="0"/>
              <a:t>, </a:t>
            </a:r>
            <a:r>
              <a:rPr lang="fr-BE" sz="1800" dirty="0" err="1"/>
              <a:t>mainly</a:t>
            </a:r>
            <a:r>
              <a:rPr lang="fr-BE" sz="1800" dirty="0"/>
              <a:t> datacenters and Microsoft Infrastructure background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Full-time in Azure </a:t>
            </a:r>
            <a:r>
              <a:rPr lang="fr-BE" sz="1800" dirty="0" err="1"/>
              <a:t>since</a:t>
            </a:r>
            <a:r>
              <a:rPr lang="fr-BE" sz="1800" dirty="0"/>
              <a:t> 2013 (Readiness &amp; Architect)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Azure Advisor, Azure </a:t>
            </a:r>
            <a:r>
              <a:rPr lang="fr-BE" sz="1800" dirty="0" err="1"/>
              <a:t>Certified</a:t>
            </a:r>
            <a:r>
              <a:rPr lang="fr-BE" sz="1800" dirty="0"/>
              <a:t> Architect 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</a:t>
            </a:r>
            <a:r>
              <a:rPr lang="fr-BE" sz="1800" dirty="0" err="1"/>
              <a:t>Technical</a:t>
            </a:r>
            <a:r>
              <a:rPr lang="fr-BE" sz="1800" dirty="0"/>
              <a:t> Writer, Book </a:t>
            </a:r>
            <a:r>
              <a:rPr lang="fr-BE" sz="1800" dirty="0" err="1"/>
              <a:t>author</a:t>
            </a:r>
            <a:r>
              <a:rPr lang="fr-BE" sz="1800" dirty="0"/>
              <a:t>, </a:t>
            </a:r>
            <a:r>
              <a:rPr lang="fr-BE" sz="1800" dirty="0" err="1"/>
              <a:t>Courseware</a:t>
            </a:r>
            <a:r>
              <a:rPr lang="fr-BE" sz="1800" dirty="0"/>
              <a:t> Creator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Living in Belgium, but traveling </a:t>
            </a:r>
            <a:r>
              <a:rPr lang="fr-BE" sz="1800" dirty="0" err="1"/>
              <a:t>worldwide</a:t>
            </a:r>
            <a:r>
              <a:rPr lang="fr-BE" sz="1800" dirty="0"/>
              <a:t> </a:t>
            </a:r>
            <a:br>
              <a:rPr lang="fr-BE" sz="1800" dirty="0"/>
            </a:br>
            <a:r>
              <a:rPr lang="fr-BE" sz="1800" dirty="0"/>
              <a:t>90% of </a:t>
            </a:r>
            <a:r>
              <a:rPr lang="fr-BE" sz="1800" dirty="0" err="1"/>
              <a:t>my</a:t>
            </a:r>
            <a:r>
              <a:rPr lang="fr-BE" sz="1800" dirty="0"/>
              <a:t> time, </a:t>
            </a:r>
            <a:r>
              <a:rPr lang="fr-BE" sz="1800" dirty="0" err="1"/>
              <a:t>helping</a:t>
            </a:r>
            <a:r>
              <a:rPr lang="fr-BE" sz="1800" dirty="0"/>
              <a:t> </a:t>
            </a:r>
            <a:r>
              <a:rPr lang="fr-BE" sz="1800" dirty="0" err="1"/>
              <a:t>larger</a:t>
            </a:r>
            <a:r>
              <a:rPr lang="fr-BE" sz="1800" dirty="0"/>
              <a:t> Microsoft </a:t>
            </a:r>
            <a:r>
              <a:rPr lang="fr-BE" sz="1800" dirty="0" err="1"/>
              <a:t>Partners</a:t>
            </a:r>
            <a:r>
              <a:rPr lang="fr-BE" sz="1800" dirty="0"/>
              <a:t>,</a:t>
            </a:r>
            <a:br>
              <a:rPr lang="fr-BE" sz="1800" dirty="0"/>
            </a:br>
            <a:r>
              <a:rPr lang="fr-BE" sz="1800" dirty="0" err="1"/>
              <a:t>customers</a:t>
            </a:r>
            <a:r>
              <a:rPr lang="fr-BE" sz="1800" dirty="0"/>
              <a:t> and Microsoft </a:t>
            </a:r>
            <a:r>
              <a:rPr lang="fr-BE" sz="1800" dirty="0" err="1"/>
              <a:t>FTEs</a:t>
            </a:r>
            <a:r>
              <a:rPr lang="fr-BE" sz="1800" dirty="0"/>
              <a:t> in </a:t>
            </a:r>
            <a:r>
              <a:rPr lang="fr-BE" sz="1800" dirty="0" err="1"/>
              <a:t>learning</a:t>
            </a:r>
            <a:r>
              <a:rPr lang="fr-BE" sz="1800" dirty="0"/>
              <a:t> about and </a:t>
            </a:r>
            <a:r>
              <a:rPr lang="fr-BE" sz="1800" dirty="0" err="1"/>
              <a:t>using</a:t>
            </a:r>
            <a:r>
              <a:rPr lang="fr-BE" sz="1800" dirty="0"/>
              <a:t> Azure, by </a:t>
            </a:r>
            <a:r>
              <a:rPr lang="fr-BE" sz="1800" dirty="0" err="1"/>
              <a:t>providing</a:t>
            </a:r>
            <a:r>
              <a:rPr lang="fr-BE" sz="1800" dirty="0"/>
              <a:t> workshops </a:t>
            </a:r>
            <a:r>
              <a:rPr lang="fr-BE" sz="1800" dirty="0" err="1"/>
              <a:t>with</a:t>
            </a:r>
            <a:r>
              <a:rPr lang="fr-BE" sz="1800" dirty="0"/>
              <a:t> passion</a:t>
            </a:r>
          </a:p>
        </p:txBody>
      </p:sp>
    </p:spTree>
    <p:extLst>
      <p:ext uri="{BB962C8B-B14F-4D97-AF65-F5344CB8AC3E}">
        <p14:creationId xmlns:p14="http://schemas.microsoft.com/office/powerpoint/2010/main" val="37846481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E02B-4A60-4963-B9BD-D4FA9E6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Troubleshooting Docker Containers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ACAD4-303F-484C-865A-F1465EC73470}"/>
              </a:ext>
            </a:extLst>
          </p:cNvPr>
          <p:cNvSpPr txBox="1"/>
          <p:nvPr/>
        </p:nvSpPr>
        <p:spPr>
          <a:xfrm>
            <a:off x="668977" y="1040845"/>
            <a:ext cx="5412957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docker container ls </a:t>
            </a:r>
            <a:b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359A0"/>
                </a:solidFill>
                <a:effectLst/>
                <a:uLnTx/>
                <a:uFillTx/>
                <a:latin typeface="Segoe UI"/>
                <a:ea typeface="+mn-ea"/>
                <a:cs typeface="Courier New" panose="02070309020205020404" pitchFamily="49" charset="0"/>
              </a:rPr>
              <a:t>– Lists all containers on a host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359A0"/>
              </a:solidFill>
              <a:effectLst/>
              <a:uLnTx/>
              <a:uFillTx/>
              <a:latin typeface="Segoe UI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AEFD2-EDF8-4DD5-AE4C-243A6C3CB386}"/>
              </a:ext>
            </a:extLst>
          </p:cNvPr>
          <p:cNvSpPr txBox="1"/>
          <p:nvPr/>
        </p:nvSpPr>
        <p:spPr>
          <a:xfrm>
            <a:off x="668977" y="2475570"/>
            <a:ext cx="6833346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docker inspect </a:t>
            </a:r>
            <a:br>
              <a: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359A0"/>
                </a:solidFill>
                <a:effectLst/>
                <a:uLnTx/>
                <a:uFillTx/>
                <a:latin typeface="Segoe UI"/>
                <a:ea typeface="+mn-ea"/>
                <a:cs typeface="Courier New" panose="02070309020205020404" pitchFamily="49" charset="0"/>
              </a:rPr>
              <a:t>– Shows all information of a container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359A0"/>
              </a:solidFill>
              <a:effectLst/>
              <a:uLnTx/>
              <a:uFillTx/>
              <a:latin typeface="Segoe UI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9FB8A3-8AEB-4C54-AAA7-936ED3472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1080" y="1149636"/>
            <a:ext cx="4481988" cy="668813"/>
          </a:xfrm>
          <a:prstGeom prst="rect">
            <a:avLst/>
          </a:prstGeom>
          <a:ln w="12696" cmpd="sng">
            <a:solidFill>
              <a:srgbClr val="666699"/>
            </a:solidFill>
            <a:prstDash val="solid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3E117C-F840-4178-8DA1-CD5C51955D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15562" y="4019088"/>
            <a:ext cx="3940175" cy="2156460"/>
          </a:xfrm>
          <a:prstGeom prst="rect">
            <a:avLst/>
          </a:prstGeom>
          <a:ln w="12696" cmpd="sng">
            <a:solidFill>
              <a:srgbClr val="666699"/>
            </a:solidFill>
            <a:prstDash val="solid"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C669D-D531-4084-A106-2D887A1450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8451" y="3676765"/>
            <a:ext cx="4627245" cy="2980055"/>
          </a:xfrm>
          <a:prstGeom prst="rect">
            <a:avLst/>
          </a:prstGeom>
          <a:ln w="12696" cmpd="sng">
            <a:solidFill>
              <a:srgbClr val="666699"/>
            </a:solidFill>
            <a:prstDash val="solid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481B0B-A02C-42F8-80A5-2FA029421E8E}"/>
              </a:ext>
            </a:extLst>
          </p:cNvPr>
          <p:cNvSpPr/>
          <p:nvPr/>
        </p:nvSpPr>
        <p:spPr>
          <a:xfrm>
            <a:off x="135997" y="1035876"/>
            <a:ext cx="409517" cy="4095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C8115-5A9D-4213-B381-F359C766DF5E}"/>
              </a:ext>
            </a:extLst>
          </p:cNvPr>
          <p:cNvSpPr/>
          <p:nvPr/>
        </p:nvSpPr>
        <p:spPr>
          <a:xfrm>
            <a:off x="141556" y="2497637"/>
            <a:ext cx="409517" cy="4095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561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501-A58A-4B9C-A714-34789C6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endParaRPr lang="fr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67191-4670-4A06-8BD4-1E841414E523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fr-B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970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D668-C6E2-427A-B3DE-DAF86992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r>
              <a:rPr lang="fr-BE" dirty="0"/>
              <a:t> (ACR)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5A805-1713-4F7C-AC68-CA0C7683673B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3599-D94D-474B-952C-CBA77E8FF1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862522" y="1632995"/>
            <a:ext cx="5622896" cy="4514047"/>
          </a:xfrm>
        </p:spPr>
        <p:txBody>
          <a:bodyPr/>
          <a:lstStyle/>
          <a:p>
            <a:pPr marL="9144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Pull images from ACR and use </a:t>
            </a:r>
            <a:r>
              <a:rPr lang="fr-BE" dirty="0" err="1"/>
              <a:t>it</a:t>
            </a:r>
            <a:r>
              <a:rPr lang="fr-BE" dirty="0"/>
              <a:t> in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deployment</a:t>
            </a:r>
            <a:r>
              <a:rPr lang="fr-BE" dirty="0"/>
              <a:t> </a:t>
            </a:r>
            <a:r>
              <a:rPr lang="fr-BE" dirty="0" err="1"/>
              <a:t>targets</a:t>
            </a:r>
            <a:r>
              <a:rPr lang="fr-BE" dirty="0"/>
              <a:t>:</a:t>
            </a:r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Azure </a:t>
            </a:r>
            <a:r>
              <a:rPr lang="fr-BE" dirty="0" err="1"/>
              <a:t>Kubernetes</a:t>
            </a:r>
            <a:r>
              <a:rPr lang="fr-BE" dirty="0"/>
              <a:t> Services (AKS)</a:t>
            </a:r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DC/OS </a:t>
            </a:r>
            <a:r>
              <a:rPr lang="fr-BE" dirty="0" err="1"/>
              <a:t>MesoSphere</a:t>
            </a:r>
            <a:endParaRPr lang="fr-BE" dirty="0"/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Docker </a:t>
            </a:r>
            <a:r>
              <a:rPr lang="fr-BE" dirty="0" err="1"/>
              <a:t>Swarm</a:t>
            </a:r>
            <a:endParaRPr lang="fr-BE" dirty="0"/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Azure </a:t>
            </a:r>
            <a:r>
              <a:rPr lang="fr-BE" dirty="0" err="1"/>
              <a:t>compute</a:t>
            </a:r>
            <a:r>
              <a:rPr lang="fr-BE" dirty="0"/>
              <a:t> solutions </a:t>
            </a:r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Azure </a:t>
            </a:r>
            <a:r>
              <a:rPr lang="fr-BE" dirty="0" err="1"/>
              <a:t>WebApp</a:t>
            </a:r>
            <a:r>
              <a:rPr lang="fr-BE" dirty="0"/>
              <a:t> for Containers</a:t>
            </a:r>
          </a:p>
          <a:p>
            <a:pPr marL="9144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Azure Container Instance (ACI)</a:t>
            </a:r>
          </a:p>
          <a:p>
            <a:pPr lvl="1">
              <a:buClr>
                <a:schemeClr val="tx1"/>
              </a:buClr>
            </a:pPr>
            <a:endParaRPr lang="fr-BE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3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SKU’s</a:t>
            </a:r>
            <a:r>
              <a:rPr lang="fr-BE" dirty="0"/>
              <a:t>: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Basic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Standard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Premium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C0697-E67B-4872-88AB-F1085A2BD4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215769" y="2945153"/>
            <a:ext cx="5646753" cy="2064413"/>
          </a:xfrm>
        </p:spPr>
        <p:txBody>
          <a:bodyPr/>
          <a:lstStyle/>
          <a:p>
            <a:r>
              <a:rPr lang="en-US" sz="2000" i="1" dirty="0">
                <a:solidFill>
                  <a:schemeClr val="accent4"/>
                </a:solidFill>
              </a:rPr>
              <a:t>Azure Container Registry is a managed Docker registry service based on the open-source Docker Registry 2.0. Create and maintain Azure container registries to store and manage your private Docker container images.</a:t>
            </a:r>
            <a:endParaRPr lang="fr-BE" sz="2000" i="1" dirty="0">
              <a:solidFill>
                <a:schemeClr val="accent4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5FD49-C68E-4BD3-8BEC-92430FF8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531" y="117279"/>
            <a:ext cx="921356" cy="9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ADF7-9DAF-44A4-8357-99BFFC89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r>
              <a:rPr lang="fr-BE" dirty="0"/>
              <a:t> (ACR)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43B5A-FA5D-4B02-B4C5-7A15AAA431C9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459602" y="2705754"/>
            <a:ext cx="3524580" cy="1939173"/>
          </a:xfrm>
        </p:spPr>
        <p:txBody>
          <a:bodyPr/>
          <a:lstStyle/>
          <a:p>
            <a:r>
              <a:rPr lang="fr-BE" dirty="0" err="1">
                <a:solidFill>
                  <a:schemeClr val="accent4"/>
                </a:solidFill>
              </a:rPr>
              <a:t>Similar</a:t>
            </a:r>
            <a:r>
              <a:rPr lang="fr-BE" dirty="0">
                <a:solidFill>
                  <a:schemeClr val="accent4"/>
                </a:solidFill>
              </a:rPr>
              <a:t> to the public Docker Hub, but running </a:t>
            </a:r>
            <a:r>
              <a:rPr lang="fr-BE" dirty="0" err="1">
                <a:solidFill>
                  <a:schemeClr val="accent4"/>
                </a:solidFill>
              </a:rPr>
              <a:t>within</a:t>
            </a:r>
            <a:r>
              <a:rPr lang="fr-BE" dirty="0">
                <a:solidFill>
                  <a:schemeClr val="accent4"/>
                </a:solidFill>
              </a:rPr>
              <a:t> an Azure </a:t>
            </a:r>
            <a:r>
              <a:rPr lang="fr-BE" dirty="0" err="1">
                <a:solidFill>
                  <a:schemeClr val="accent4"/>
                </a:solidFill>
              </a:rPr>
              <a:t>Subscription</a:t>
            </a:r>
            <a:r>
              <a:rPr lang="fr-BE" dirty="0">
                <a:solidFill>
                  <a:schemeClr val="accent4"/>
                </a:solidFill>
              </a:rPr>
              <a:t>, </a:t>
            </a:r>
            <a:r>
              <a:rPr lang="fr-BE" dirty="0" err="1">
                <a:solidFill>
                  <a:schemeClr val="accent4"/>
                </a:solidFill>
              </a:rPr>
              <a:t>offering</a:t>
            </a:r>
            <a:r>
              <a:rPr lang="fr-BE" dirty="0">
                <a:solidFill>
                  <a:schemeClr val="accent4"/>
                </a:solidFill>
              </a:rPr>
              <a:t> </a:t>
            </a:r>
            <a:r>
              <a:rPr lang="fr-BE" dirty="0" err="1">
                <a:solidFill>
                  <a:schemeClr val="accent4"/>
                </a:solidFill>
              </a:rPr>
              <a:t>Private</a:t>
            </a:r>
            <a:r>
              <a:rPr lang="fr-BE" dirty="0">
                <a:solidFill>
                  <a:schemeClr val="accent4"/>
                </a:solidFill>
              </a:rPr>
              <a:t> images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7C6D4-071B-4D3D-A850-B5083EDC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531" y="117279"/>
            <a:ext cx="921356" cy="921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DF365-84CB-4504-8518-7EB333E5A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4" y="1402421"/>
            <a:ext cx="7375476" cy="4672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154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CB03-D0CC-4C66-8253-EEC11F57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r>
              <a:rPr lang="fr-BE" dirty="0"/>
              <a:t> (ACR)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5A490-C554-45BD-920E-980A0A5131E9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/>
              <a:t>Automating</a:t>
            </a:r>
            <a:r>
              <a:rPr lang="fr-BE" dirty="0"/>
              <a:t> OS and Framework </a:t>
            </a:r>
            <a:r>
              <a:rPr lang="fr-BE" dirty="0" err="1"/>
              <a:t>Patching</a:t>
            </a:r>
            <a:endParaRPr lang="fr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04A8EC-5099-4942-A9C6-96F768595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531" y="117279"/>
            <a:ext cx="921356" cy="9213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5E0F41-9F53-45F2-8168-73EEA63F4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6341" y="2087880"/>
            <a:ext cx="4739359" cy="47393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4E305A-FC75-47F2-ADED-D65092C864BA}"/>
              </a:ext>
            </a:extLst>
          </p:cNvPr>
          <p:cNvSpPr/>
          <p:nvPr/>
        </p:nvSpPr>
        <p:spPr>
          <a:xfrm>
            <a:off x="948059" y="1873679"/>
            <a:ext cx="2501978" cy="16212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chemeClr val="bg2"/>
                </a:solidFill>
              </a:rPr>
              <a:t>Registry</a:t>
            </a:r>
            <a:endParaRPr lang="fr-BE" b="1" dirty="0">
              <a:solidFill>
                <a:schemeClr val="bg2"/>
              </a:solidFill>
            </a:endParaRPr>
          </a:p>
          <a:p>
            <a:pPr algn="ctr"/>
            <a:br>
              <a:rPr lang="fr-BE" sz="1400" b="1" dirty="0">
                <a:solidFill>
                  <a:schemeClr val="bg2"/>
                </a:solidFill>
              </a:rPr>
            </a:br>
            <a:br>
              <a:rPr lang="fr-BE" sz="1400" b="1" dirty="0">
                <a:solidFill>
                  <a:schemeClr val="bg2"/>
                </a:solidFill>
              </a:rPr>
            </a:br>
            <a:br>
              <a:rPr lang="fr-BE" sz="1400" b="1" dirty="0">
                <a:solidFill>
                  <a:schemeClr val="bg2"/>
                </a:solidFill>
              </a:rPr>
            </a:br>
            <a:r>
              <a:rPr lang="fr-BE" sz="1400" b="1" dirty="0">
                <a:solidFill>
                  <a:schemeClr val="bg2"/>
                </a:solidFill>
              </a:rPr>
              <a:t>Registryname.azurecr.io </a:t>
            </a:r>
            <a:r>
              <a:rPr lang="fr-BE" sz="1400" b="1" dirty="0" err="1">
                <a:solidFill>
                  <a:schemeClr val="bg2"/>
                </a:solidFill>
              </a:rPr>
              <a:t>namespace</a:t>
            </a:r>
            <a:endParaRPr lang="fr-BE" sz="1400" b="1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A7A845-A90F-4D6E-A868-C08A344C0AC0}"/>
              </a:ext>
            </a:extLst>
          </p:cNvPr>
          <p:cNvSpPr/>
          <p:nvPr/>
        </p:nvSpPr>
        <p:spPr>
          <a:xfrm>
            <a:off x="948059" y="5023404"/>
            <a:ext cx="2501978" cy="16212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Repository</a:t>
            </a:r>
            <a:br>
              <a:rPr lang="fr-BE" b="1" dirty="0">
                <a:solidFill>
                  <a:schemeClr val="bg2"/>
                </a:solidFill>
              </a:rPr>
            </a:br>
            <a:br>
              <a:rPr lang="fr-BE" b="1" dirty="0">
                <a:solidFill>
                  <a:schemeClr val="bg2"/>
                </a:solidFill>
              </a:rPr>
            </a:br>
            <a:br>
              <a:rPr lang="fr-BE" b="1" dirty="0">
                <a:solidFill>
                  <a:schemeClr val="bg2"/>
                </a:solidFill>
              </a:rPr>
            </a:br>
            <a:endParaRPr lang="fr-BE" b="1" dirty="0">
              <a:solidFill>
                <a:schemeClr val="bg2"/>
              </a:solidFill>
            </a:endParaRPr>
          </a:p>
          <a:p>
            <a:pPr algn="ctr"/>
            <a:r>
              <a:rPr lang="fr-BE" sz="1400" b="1" dirty="0">
                <a:solidFill>
                  <a:schemeClr val="bg2"/>
                </a:solidFill>
              </a:rPr>
              <a:t>Groups of Container Images</a:t>
            </a:r>
            <a:endParaRPr lang="fr-BE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8CDFE1-6260-467F-A84E-F919A0F8E93B}"/>
              </a:ext>
            </a:extLst>
          </p:cNvPr>
          <p:cNvSpPr/>
          <p:nvPr/>
        </p:nvSpPr>
        <p:spPr>
          <a:xfrm>
            <a:off x="9049568" y="1873679"/>
            <a:ext cx="2501978" cy="16212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Image</a:t>
            </a: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r>
              <a:rPr lang="fr-BE" sz="1400" b="1" dirty="0">
                <a:solidFill>
                  <a:schemeClr val="bg2"/>
                </a:solidFill>
              </a:rPr>
              <a:t>Read-</a:t>
            </a:r>
            <a:r>
              <a:rPr lang="fr-BE" sz="1400" b="1" dirty="0" err="1">
                <a:solidFill>
                  <a:schemeClr val="bg2"/>
                </a:solidFill>
              </a:rPr>
              <a:t>only</a:t>
            </a:r>
            <a:r>
              <a:rPr lang="fr-BE" sz="1400" b="1" dirty="0">
                <a:solidFill>
                  <a:schemeClr val="bg2"/>
                </a:solidFill>
              </a:rPr>
              <a:t> </a:t>
            </a:r>
            <a:r>
              <a:rPr lang="fr-BE" sz="1400" b="1" dirty="0" err="1">
                <a:solidFill>
                  <a:schemeClr val="bg2"/>
                </a:solidFill>
              </a:rPr>
              <a:t>snapshop</a:t>
            </a:r>
            <a:r>
              <a:rPr lang="fr-BE" sz="1400" b="1" dirty="0">
                <a:solidFill>
                  <a:schemeClr val="bg2"/>
                </a:solidFill>
              </a:rPr>
              <a:t> of a Docker Container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C3B07A-E322-4DE0-A3A8-D4C563E16A1C}"/>
              </a:ext>
            </a:extLst>
          </p:cNvPr>
          <p:cNvSpPr/>
          <p:nvPr/>
        </p:nvSpPr>
        <p:spPr>
          <a:xfrm>
            <a:off x="9156155" y="5023404"/>
            <a:ext cx="2501978" cy="16212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bg2"/>
                </a:solidFill>
              </a:rPr>
              <a:t>Container</a:t>
            </a: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endParaRPr lang="fr-BE" b="1" dirty="0">
              <a:solidFill>
                <a:schemeClr val="bg2"/>
              </a:solidFill>
            </a:endParaRPr>
          </a:p>
          <a:p>
            <a:pPr algn="ctr"/>
            <a:r>
              <a:rPr lang="fr-BE" sz="1400" b="1" dirty="0">
                <a:solidFill>
                  <a:schemeClr val="bg2"/>
                </a:solidFill>
              </a:rPr>
              <a:t>Software application in a </a:t>
            </a:r>
            <a:r>
              <a:rPr lang="fr-BE" sz="1400" b="1" dirty="0" err="1">
                <a:solidFill>
                  <a:schemeClr val="bg2"/>
                </a:solidFill>
              </a:rPr>
              <a:t>bundled</a:t>
            </a:r>
            <a:r>
              <a:rPr lang="fr-BE" sz="1400" b="1" dirty="0">
                <a:solidFill>
                  <a:schemeClr val="bg2"/>
                </a:solidFill>
              </a:rPr>
              <a:t> file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6A3D4B-FC1C-4D6C-BF24-4029FDB9E4CF}"/>
              </a:ext>
            </a:extLst>
          </p:cNvPr>
          <p:cNvCxnSpPr>
            <a:stCxn id="8" idx="3"/>
          </p:cNvCxnSpPr>
          <p:nvPr/>
        </p:nvCxnSpPr>
        <p:spPr>
          <a:xfrm>
            <a:off x="3450037" y="2684297"/>
            <a:ext cx="1183671" cy="361833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DC979A-818B-4852-B2E6-C4F717C750AE}"/>
              </a:ext>
            </a:extLst>
          </p:cNvPr>
          <p:cNvCxnSpPr>
            <a:cxnSpLocks/>
          </p:cNvCxnSpPr>
          <p:nvPr/>
        </p:nvCxnSpPr>
        <p:spPr>
          <a:xfrm flipV="1">
            <a:off x="3511745" y="5442456"/>
            <a:ext cx="1257533" cy="391566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104948-8304-45FD-AE69-7DD568B63E5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534918" y="2684297"/>
            <a:ext cx="1514650" cy="48244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4A76D0-4077-4401-9599-F39E4455038A}"/>
              </a:ext>
            </a:extLst>
          </p:cNvPr>
          <p:cNvCxnSpPr/>
          <p:nvPr/>
        </p:nvCxnSpPr>
        <p:spPr>
          <a:xfrm>
            <a:off x="8190799" y="5495118"/>
            <a:ext cx="1183671" cy="361833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83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499B-8762-4CEC-B614-91E6ECC7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r>
              <a:rPr lang="fr-BE" dirty="0"/>
              <a:t> (ACR)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48278-5A9A-414B-BF6F-37D5CC1A7D7A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/>
              <a:t>3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SKUs</a:t>
            </a:r>
            <a:r>
              <a:rPr lang="fr-BE" dirty="0"/>
              <a:t> to </a:t>
            </a:r>
            <a:r>
              <a:rPr lang="fr-BE" dirty="0" err="1"/>
              <a:t>choose</a:t>
            </a:r>
            <a:r>
              <a:rPr lang="fr-BE" dirty="0"/>
              <a:t> from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C2F3F6-A7AE-48B7-8C35-399117439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62305"/>
              </p:ext>
            </p:extLst>
          </p:nvPr>
        </p:nvGraphicFramePr>
        <p:xfrm>
          <a:off x="1615628" y="1555528"/>
          <a:ext cx="8779983" cy="38077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26661">
                  <a:extLst>
                    <a:ext uri="{9D8B030D-6E8A-4147-A177-3AD203B41FA5}">
                      <a16:colId xmlns:a16="http://schemas.microsoft.com/office/drawing/2014/main" val="3512520700"/>
                    </a:ext>
                  </a:extLst>
                </a:gridCol>
                <a:gridCol w="2926661">
                  <a:extLst>
                    <a:ext uri="{9D8B030D-6E8A-4147-A177-3AD203B41FA5}">
                      <a16:colId xmlns:a16="http://schemas.microsoft.com/office/drawing/2014/main" val="2370045764"/>
                    </a:ext>
                  </a:extLst>
                </a:gridCol>
                <a:gridCol w="2926661">
                  <a:extLst>
                    <a:ext uri="{9D8B030D-6E8A-4147-A177-3AD203B41FA5}">
                      <a16:colId xmlns:a16="http://schemas.microsoft.com/office/drawing/2014/main" val="342714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Basic</a:t>
                      </a:r>
                      <a:endParaRPr lang="fr-BE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Standard</a:t>
                      </a:r>
                      <a:endParaRPr lang="fr-BE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Premium</a:t>
                      </a:r>
                      <a:endParaRPr lang="fr-BE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 err="1"/>
                        <a:t>Cost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optimized</a:t>
                      </a:r>
                      <a:r>
                        <a:rPr lang="fr-BE" dirty="0"/>
                        <a:t> entry-point for </a:t>
                      </a:r>
                      <a:r>
                        <a:rPr lang="fr-BE" dirty="0" err="1"/>
                        <a:t>developers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Sufficient</a:t>
                      </a:r>
                      <a:r>
                        <a:rPr lang="fr-BE" dirty="0"/>
                        <a:t> for </a:t>
                      </a:r>
                      <a:r>
                        <a:rPr lang="fr-BE" dirty="0" err="1"/>
                        <a:t>most</a:t>
                      </a:r>
                      <a:r>
                        <a:rPr lang="fr-BE" dirty="0"/>
                        <a:t> production </a:t>
                      </a:r>
                      <a:r>
                        <a:rPr lang="fr-BE" dirty="0" err="1"/>
                        <a:t>workloads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For the </a:t>
                      </a:r>
                      <a:r>
                        <a:rPr lang="fr-BE" dirty="0" err="1"/>
                        <a:t>enterprise</a:t>
                      </a:r>
                      <a:r>
                        <a:rPr lang="fr-BE" dirty="0"/>
                        <a:t>-use of </a:t>
                      </a:r>
                      <a:r>
                        <a:rPr lang="fr-BE" dirty="0" err="1"/>
                        <a:t>containerized</a:t>
                      </a:r>
                      <a:r>
                        <a:rPr lang="fr-BE" dirty="0"/>
                        <a:t> apps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1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 err="1"/>
                        <a:t>Same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capabilities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than</a:t>
                      </a:r>
                      <a:r>
                        <a:rPr lang="fr-BE" dirty="0"/>
                        <a:t> Standard and Premium, but limitations on size and usage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Increased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storage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limits</a:t>
                      </a:r>
                      <a:r>
                        <a:rPr lang="fr-BE" dirty="0"/>
                        <a:t> and image </a:t>
                      </a:r>
                      <a:r>
                        <a:rPr lang="fr-BE" dirty="0" err="1"/>
                        <a:t>througput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Higher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offerings</a:t>
                      </a:r>
                      <a:r>
                        <a:rPr lang="fr-BE" dirty="0"/>
                        <a:t> on </a:t>
                      </a:r>
                      <a:r>
                        <a:rPr lang="fr-BE" dirty="0" err="1"/>
                        <a:t>storage</a:t>
                      </a:r>
                      <a:r>
                        <a:rPr lang="fr-BE" dirty="0"/>
                        <a:t>, concurrent operations and high-volume scenarios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4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5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BE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Geo-Replication</a:t>
                      </a:r>
                      <a:r>
                        <a:rPr lang="fr-BE" dirty="0"/>
                        <a:t> for </a:t>
                      </a:r>
                      <a:r>
                        <a:rPr lang="fr-BE" dirty="0" err="1"/>
                        <a:t>managing</a:t>
                      </a:r>
                      <a:r>
                        <a:rPr lang="fr-BE" dirty="0"/>
                        <a:t> a single </a:t>
                      </a:r>
                      <a:r>
                        <a:rPr lang="fr-BE" dirty="0" err="1"/>
                        <a:t>registry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across</a:t>
                      </a:r>
                      <a:r>
                        <a:rPr lang="fr-BE" dirty="0"/>
                        <a:t> multiple </a:t>
                      </a:r>
                      <a:r>
                        <a:rPr lang="fr-BE" dirty="0" err="1"/>
                        <a:t>regions</a:t>
                      </a:r>
                      <a:endParaRPr lang="fr-BE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3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8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8CE772-EDC6-421F-93B0-0D23A7C671D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11277600" cy="553998"/>
          </a:xfrm>
        </p:spPr>
        <p:txBody>
          <a:bodyPr/>
          <a:lstStyle/>
          <a:p>
            <a:r>
              <a:rPr lang="fr-BE" dirty="0">
                <a:solidFill>
                  <a:schemeClr val="tx2"/>
                </a:solidFill>
              </a:rPr>
              <a:t>Cloud-</a:t>
            </a:r>
            <a:r>
              <a:rPr lang="fr-BE" dirty="0" err="1">
                <a:solidFill>
                  <a:schemeClr val="tx2"/>
                </a:solidFill>
              </a:rPr>
              <a:t>based</a:t>
            </a:r>
            <a:r>
              <a:rPr lang="fr-BE" dirty="0">
                <a:solidFill>
                  <a:schemeClr val="tx2"/>
                </a:solidFill>
              </a:rPr>
              <a:t> container building, </a:t>
            </a:r>
            <a:r>
              <a:rPr lang="fr-BE" dirty="0" err="1">
                <a:solidFill>
                  <a:schemeClr val="tx2"/>
                </a:solidFill>
              </a:rPr>
              <a:t>including</a:t>
            </a:r>
            <a:r>
              <a:rPr lang="fr-BE" dirty="0">
                <a:solidFill>
                  <a:schemeClr val="tx2"/>
                </a:solidFill>
              </a:rPr>
              <a:t> OS updates and </a:t>
            </a:r>
            <a:r>
              <a:rPr lang="fr-BE" dirty="0" err="1">
                <a:solidFill>
                  <a:schemeClr val="tx2"/>
                </a:solidFill>
              </a:rPr>
              <a:t>patching</a:t>
            </a:r>
            <a:endParaRPr lang="fr-BE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9C4D3-E683-4E8A-968D-79D6CE8E20D6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Quick </a:t>
            </a:r>
            <a:r>
              <a:rPr lang="fr-BE" dirty="0" err="1"/>
              <a:t>Tasks</a:t>
            </a:r>
            <a:r>
              <a:rPr lang="fr-BE" dirty="0"/>
              <a:t> – container </a:t>
            </a:r>
            <a:r>
              <a:rPr lang="fr-BE" dirty="0" err="1"/>
              <a:t>lifecycle</a:t>
            </a:r>
            <a:r>
              <a:rPr lang="fr-BE" dirty="0"/>
              <a:t> management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Trigger container image </a:t>
            </a:r>
            <a:r>
              <a:rPr lang="fr-BE" dirty="0" err="1"/>
              <a:t>build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updates </a:t>
            </a:r>
            <a:r>
              <a:rPr lang="fr-BE" dirty="0" err="1"/>
              <a:t>happen</a:t>
            </a:r>
            <a:r>
              <a:rPr lang="fr-BE" dirty="0"/>
              <a:t> to Git Repo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Automate OS and Framework </a:t>
            </a:r>
            <a:r>
              <a:rPr lang="fr-BE" dirty="0" err="1"/>
              <a:t>patching</a:t>
            </a:r>
            <a:r>
              <a:rPr lang="fr-BE" dirty="0"/>
              <a:t> (base image)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 err="1"/>
              <a:t>Automatically</a:t>
            </a:r>
            <a:r>
              <a:rPr lang="fr-BE" dirty="0"/>
              <a:t> </a:t>
            </a:r>
            <a:r>
              <a:rPr lang="fr-BE" dirty="0" err="1"/>
              <a:t>rebuild</a:t>
            </a:r>
            <a:r>
              <a:rPr lang="fr-BE" dirty="0"/>
              <a:t> application images (app image)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Multi-</a:t>
            </a:r>
            <a:r>
              <a:rPr lang="fr-BE" dirty="0" err="1"/>
              <a:t>Step</a:t>
            </a:r>
            <a:r>
              <a:rPr lang="fr-BE" dirty="0"/>
              <a:t> </a:t>
            </a:r>
            <a:r>
              <a:rPr lang="fr-BE" dirty="0" err="1"/>
              <a:t>Tasks</a:t>
            </a:r>
            <a:r>
              <a:rPr lang="fr-BE" dirty="0"/>
              <a:t> (</a:t>
            </a:r>
            <a:r>
              <a:rPr lang="fr-BE" dirty="0" err="1"/>
              <a:t>preview</a:t>
            </a:r>
            <a:r>
              <a:rPr lang="fr-BE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4765E-0C0D-4230-B179-BD2F1ADE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</a:t>
            </a:r>
            <a:r>
              <a:rPr lang="fr-BE" dirty="0" err="1"/>
              <a:t>Registry</a:t>
            </a:r>
            <a:r>
              <a:rPr lang="fr-BE" dirty="0"/>
              <a:t> </a:t>
            </a:r>
            <a:r>
              <a:rPr lang="fr-BE" dirty="0" err="1"/>
              <a:t>Tasks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57797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60AF7-4755-4751-A8E2-1F80D71E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65A74-46BE-47BC-A118-D47054425F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 err="1"/>
              <a:t>Deploying</a:t>
            </a:r>
            <a:r>
              <a:rPr lang="fr-BE" dirty="0"/>
              <a:t> an Azure Container </a:t>
            </a:r>
            <a:r>
              <a:rPr lang="fr-BE" dirty="0" err="1"/>
              <a:t>Registry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579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501-A58A-4B9C-A714-34789C6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Azure Container Instance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67191-4670-4A06-8BD4-1E841414E523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fr-B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42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D668-C6E2-427A-B3DE-DAF86992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Azure Container Instance (ACI)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5A805-1713-4F7C-AC68-CA0C7683673B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3599-D94D-474B-952C-CBA77E8FF1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288868" y="1729076"/>
            <a:ext cx="5622896" cy="2601702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fr-BE" dirty="0"/>
              <a:t>Run Containers </a:t>
            </a:r>
            <a:r>
              <a:rPr lang="fr-BE" dirty="0" err="1"/>
              <a:t>directly</a:t>
            </a:r>
            <a:r>
              <a:rPr lang="fr-BE" dirty="0"/>
              <a:t> from Azure Container </a:t>
            </a:r>
            <a:r>
              <a:rPr lang="fr-BE" dirty="0" err="1"/>
              <a:t>Registry</a:t>
            </a:r>
            <a:r>
              <a:rPr lang="fr-BE" dirty="0"/>
              <a:t>:</a:t>
            </a:r>
          </a:p>
          <a:p>
            <a:pPr marL="9144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 err="1"/>
              <a:t>Detailed</a:t>
            </a:r>
            <a:r>
              <a:rPr lang="fr-BE" dirty="0"/>
              <a:t> Event </a:t>
            </a:r>
            <a:r>
              <a:rPr lang="fr-BE" dirty="0" err="1"/>
              <a:t>Logging</a:t>
            </a:r>
            <a:endParaRPr lang="fr-BE" dirty="0"/>
          </a:p>
          <a:p>
            <a:pPr marL="9144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/>
              <a:t>No </a:t>
            </a:r>
            <a:r>
              <a:rPr lang="fr-BE" dirty="0" err="1"/>
              <a:t>additional</a:t>
            </a:r>
            <a:r>
              <a:rPr lang="fr-BE" dirty="0"/>
              <a:t> Orchestration </a:t>
            </a:r>
            <a:r>
              <a:rPr lang="fr-BE" dirty="0" err="1"/>
              <a:t>needed</a:t>
            </a:r>
            <a:endParaRPr lang="fr-BE" dirty="0"/>
          </a:p>
          <a:p>
            <a:pPr marL="9144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r-BE" dirty="0" err="1"/>
              <a:t>Integrates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Azure monitoring and diagnostics </a:t>
            </a:r>
            <a:r>
              <a:rPr lang="fr-BE" dirty="0" err="1"/>
              <a:t>capabilities</a:t>
            </a:r>
            <a:endParaRPr lang="fr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C0697-E67B-4872-88AB-F1085A2BD4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215769" y="2945153"/>
            <a:ext cx="5646753" cy="2064413"/>
          </a:xfrm>
        </p:spPr>
        <p:txBody>
          <a:bodyPr/>
          <a:lstStyle/>
          <a:p>
            <a:r>
              <a:rPr lang="en-US" sz="2000" i="1" dirty="0">
                <a:solidFill>
                  <a:schemeClr val="accent4"/>
                </a:solidFill>
              </a:rPr>
              <a:t>Azure Container Instances offers the fastest and simplest way to run a container in Azure, without having to provision any virtual machines and without having to adopt a higher-level service. </a:t>
            </a:r>
            <a:endParaRPr lang="fr-BE" sz="2000" i="1" dirty="0">
              <a:solidFill>
                <a:schemeClr val="accent4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5FD49-C68E-4BD3-8BEC-92430FF8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531" y="117279"/>
            <a:ext cx="921356" cy="921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C0D2E-46CC-4E2C-8E9C-2B8340D1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95" y="4474301"/>
            <a:ext cx="5868569" cy="2222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B357E-83CF-46F0-BE59-11D865D1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0" y="4598965"/>
            <a:ext cx="5237534" cy="186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6761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Each</a:t>
            </a:r>
            <a:r>
              <a:rPr lang="fr-BE" dirty="0"/>
              <a:t> Module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presented</a:t>
            </a:r>
            <a:r>
              <a:rPr lang="fr-BE" dirty="0"/>
              <a:t> as a </a:t>
            </a:r>
            <a:r>
              <a:rPr lang="fr-BE" dirty="0" err="1"/>
              <a:t>stand-alone</a:t>
            </a:r>
            <a:r>
              <a:rPr lang="fr-BE" dirty="0"/>
              <a:t> module, </a:t>
            </a:r>
            <a:r>
              <a:rPr lang="fr-BE" dirty="0" err="1"/>
              <a:t>although</a:t>
            </a:r>
            <a:r>
              <a:rPr lang="fr-BE" dirty="0"/>
              <a:t> the full </a:t>
            </a:r>
            <a:r>
              <a:rPr lang="fr-BE" dirty="0" err="1"/>
              <a:t>potential</a:t>
            </a:r>
            <a:r>
              <a:rPr lang="fr-BE" dirty="0"/>
              <a:t> </a:t>
            </a:r>
            <a:r>
              <a:rPr lang="fr-BE" dirty="0" err="1"/>
              <a:t>comes</a:t>
            </a:r>
            <a:r>
              <a:rPr lang="fr-BE" dirty="0"/>
              <a:t> from </a:t>
            </a:r>
            <a:r>
              <a:rPr lang="fr-BE" dirty="0" err="1"/>
              <a:t>delivering</a:t>
            </a:r>
            <a:r>
              <a:rPr lang="fr-BE" dirty="0"/>
              <a:t> all modules</a:t>
            </a:r>
          </a:p>
          <a:p>
            <a:pPr marL="342900" indent="-342900">
              <a:buFontTx/>
              <a:buChar char="-"/>
            </a:pPr>
            <a:r>
              <a:rPr lang="fr-BE" dirty="0"/>
              <a:t>HOL are </a:t>
            </a:r>
            <a:r>
              <a:rPr lang="fr-BE" dirty="0" err="1"/>
              <a:t>somehow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dirty="0" err="1"/>
              <a:t>starting</a:t>
            </a:r>
            <a:r>
              <a:rPr lang="fr-BE" dirty="0"/>
              <a:t> from the IAC-</a:t>
            </a:r>
            <a:r>
              <a:rPr lang="fr-BE" dirty="0" err="1"/>
              <a:t>lab</a:t>
            </a:r>
            <a:r>
              <a:rPr lang="fr-BE" dirty="0"/>
              <a:t>,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students</a:t>
            </a:r>
            <a:r>
              <a:rPr lang="fr-BE" dirty="0"/>
              <a:t> deploy the VM-</a:t>
            </a:r>
            <a:r>
              <a:rPr lang="fr-BE" dirty="0" err="1"/>
              <a:t>based</a:t>
            </a:r>
            <a:r>
              <a:rPr lang="fr-BE" dirty="0"/>
              <a:t> source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moving</a:t>
            </a:r>
            <a:r>
              <a:rPr lang="fr-BE" dirty="0"/>
              <a:t> to </a:t>
            </a:r>
            <a:r>
              <a:rPr lang="fr-BE" dirty="0" err="1"/>
              <a:t>WebApps</a:t>
            </a:r>
            <a:r>
              <a:rPr lang="fr-BE" dirty="0"/>
              <a:t>, SQL PaaS, Docker, Azure Container </a:t>
            </a:r>
            <a:r>
              <a:rPr lang="fr-BE" dirty="0" err="1"/>
              <a:t>Registry</a:t>
            </a:r>
            <a:r>
              <a:rPr lang="fr-BE" dirty="0"/>
              <a:t>, running Azure Container Instance, and </a:t>
            </a:r>
            <a:r>
              <a:rPr lang="fr-BE" dirty="0" err="1"/>
              <a:t>ultimately</a:t>
            </a:r>
            <a:r>
              <a:rPr lang="fr-BE" dirty="0"/>
              <a:t> Azure Container Services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Kubernetes</a:t>
            </a:r>
            <a:r>
              <a:rPr lang="fr-BE" dirty="0"/>
              <a:t>. (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labs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skipped</a:t>
            </a:r>
            <a:r>
              <a:rPr lang="fr-BE" dirty="0"/>
              <a:t> are </a:t>
            </a:r>
            <a:r>
              <a:rPr lang="fr-BE" dirty="0" err="1"/>
              <a:t>WebApps</a:t>
            </a:r>
            <a:r>
              <a:rPr lang="fr-BE" dirty="0"/>
              <a:t> and AKS)</a:t>
            </a:r>
          </a:p>
          <a:p>
            <a:pPr marL="342900" indent="-342900">
              <a:buFontTx/>
              <a:buChar char="-"/>
            </a:pPr>
            <a:r>
              <a:rPr lang="fr-BE" dirty="0"/>
              <a:t>The HOL solution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a ASP.NET </a:t>
            </a:r>
            <a:r>
              <a:rPr lang="fr-BE" dirty="0" err="1"/>
              <a:t>Core</a:t>
            </a:r>
            <a:r>
              <a:rPr lang="fr-BE" dirty="0"/>
              <a:t> app « </a:t>
            </a:r>
            <a:r>
              <a:rPr lang="fr-BE" dirty="0" err="1"/>
              <a:t>SimplCommerce</a:t>
            </a:r>
            <a:r>
              <a:rPr lang="fr-BE" dirty="0"/>
              <a:t> » (Open Source), </a:t>
            </a:r>
            <a:r>
              <a:rPr lang="fr-BE" dirty="0" err="1"/>
              <a:t>using</a:t>
            </a:r>
            <a:r>
              <a:rPr lang="fr-BE" dirty="0"/>
              <a:t> SQL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46237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60AF7-4755-4751-A8E2-1F80D71E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65A74-46BE-47BC-A118-D47054425F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/>
              <a:t>Running an Azure Container Instance</a:t>
            </a:r>
          </a:p>
        </p:txBody>
      </p:sp>
    </p:spTree>
    <p:extLst>
      <p:ext uri="{BB962C8B-B14F-4D97-AF65-F5344CB8AC3E}">
        <p14:creationId xmlns:p14="http://schemas.microsoft.com/office/powerpoint/2010/main" val="6482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935B-3F31-4FC7-9BF7-D684BBC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</a:t>
            </a:r>
            <a:r>
              <a:rPr lang="en-US" dirty="0"/>
              <a:t> for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1480-5572-462C-A5B1-AC4F5358B1A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/>
              <a:t>Running Containers as </a:t>
            </a:r>
            <a:r>
              <a:rPr lang="en-US" dirty="0" err="1"/>
              <a:t>WebApps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07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App now supports running Containers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0" y="2433607"/>
            <a:ext cx="2300190" cy="120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89" y="2687356"/>
            <a:ext cx="1044940" cy="1044940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51" y="2036013"/>
            <a:ext cx="2138200" cy="1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305225" y="1166952"/>
            <a:ext cx="4791617" cy="634443"/>
          </a:xfrm>
          <a:prstGeom prst="rect">
            <a:avLst/>
          </a:prstGeom>
          <a:solidFill>
            <a:schemeClr val="tx2"/>
          </a:solidFill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6871912" y="1187781"/>
            <a:ext cx="4791617" cy="634443"/>
          </a:xfrm>
          <a:prstGeom prst="rect">
            <a:avLst/>
          </a:prstGeom>
          <a:solidFill>
            <a:schemeClr val="tx2"/>
          </a:solidFill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Bring your container</a:t>
            </a: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CED329FF-1B1F-4D29-BA77-638732CDC722}"/>
              </a:ext>
            </a:extLst>
          </p:cNvPr>
          <p:cNvSpPr/>
          <p:nvPr/>
        </p:nvSpPr>
        <p:spPr bwMode="auto">
          <a:xfrm>
            <a:off x="2454862" y="2662074"/>
            <a:ext cx="798972" cy="750665"/>
          </a:xfrm>
          <a:prstGeom prst="mathPlu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PHP.png">
            <a:extLst>
              <a:ext uri="{FF2B5EF4-FFF2-40B4-BE49-F238E27FC236}">
                <a16:creationId xmlns:a16="http://schemas.microsoft.com/office/drawing/2014/main" id="{1933C9F3-B1A3-404B-B401-5DA58FCB012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8440" y="2513626"/>
            <a:ext cx="625793" cy="347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6EFBEE-1745-4572-A3A0-C94FBE9996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72" y="3667420"/>
            <a:ext cx="889714" cy="248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3273E-563B-4F1A-9ABD-EB82981B47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63" y="2509460"/>
            <a:ext cx="412911" cy="473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C97987-8DF5-4F70-8D98-51C7F348660F}"/>
              </a:ext>
            </a:extLst>
          </p:cNvPr>
          <p:cNvSpPr txBox="1"/>
          <p:nvPr/>
        </p:nvSpPr>
        <p:spPr>
          <a:xfrm>
            <a:off x="3089521" y="3540942"/>
            <a:ext cx="1501329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925A-32E8-4DCA-87C8-1D016B586021}"/>
              </a:ext>
            </a:extLst>
          </p:cNvPr>
          <p:cNvSpPr txBox="1"/>
          <p:nvPr/>
        </p:nvSpPr>
        <p:spPr>
          <a:xfrm>
            <a:off x="7942927" y="3653563"/>
            <a:ext cx="2983407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App for Containers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BF473-AB7D-4113-8707-B041313841D9}"/>
              </a:ext>
            </a:extLst>
          </p:cNvPr>
          <p:cNvSpPr/>
          <p:nvPr/>
        </p:nvSpPr>
        <p:spPr>
          <a:xfrm>
            <a:off x="707993" y="4932148"/>
            <a:ext cx="11014780" cy="13008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687256" marR="0" lvl="0" indent="-57139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687256" marR="0" lvl="0" indent="-57139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to Azure in seconds </a:t>
            </a:r>
          </a:p>
          <a:p>
            <a:pPr marL="687256" marR="0" lvl="0" indent="-57139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Scale easily on demand</a:t>
            </a:r>
          </a:p>
          <a:p>
            <a:pPr marL="687256" marR="0" lvl="0" indent="-57139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Designed for your agile web development needs</a:t>
            </a:r>
          </a:p>
          <a:p>
            <a:pPr marL="687256" marR="0" lvl="0" indent="-57139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63972-D3C7-41E9-BBD4-B4FD0D6DE2FE}"/>
              </a:ext>
            </a:extLst>
          </p:cNvPr>
          <p:cNvCxnSpPr>
            <a:cxnSpLocks/>
          </p:cNvCxnSpPr>
          <p:nvPr/>
        </p:nvCxnSpPr>
        <p:spPr>
          <a:xfrm>
            <a:off x="6315740" y="1361408"/>
            <a:ext cx="0" cy="282789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26228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CA8B-0F4B-40BB-9D17-1146D30E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Containers as Web Apps - Benefit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D8DF7-616C-4654-94E3-870507ADD1B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07818" y="80772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chemeClr val="tx2"/>
                </a:solidFill>
              </a:rPr>
              <a:t>Why</a:t>
            </a:r>
            <a:r>
              <a:rPr lang="fr-BE" dirty="0">
                <a:solidFill>
                  <a:schemeClr val="tx2"/>
                </a:solidFill>
              </a:rPr>
              <a:t> running Containers as Azure Web Apps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477912-781D-4FAD-85DE-72DC4150AFE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215769" y="1623060"/>
            <a:ext cx="10630178" cy="4514047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Treat</a:t>
            </a:r>
            <a:r>
              <a:rPr lang="fr-BE" dirty="0"/>
              <a:t> the container as a web app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/>
              <a:t>All </a:t>
            </a:r>
            <a:r>
              <a:rPr lang="fr-BE" dirty="0" err="1"/>
              <a:t>common</a:t>
            </a:r>
            <a:r>
              <a:rPr lang="fr-BE" dirty="0"/>
              <a:t> Azure Web App </a:t>
            </a:r>
            <a:r>
              <a:rPr lang="fr-BE" dirty="0" err="1"/>
              <a:t>features</a:t>
            </a:r>
            <a:r>
              <a:rPr lang="fr-BE" dirty="0"/>
              <a:t> are </a:t>
            </a:r>
            <a:r>
              <a:rPr lang="fr-BE" dirty="0" err="1"/>
              <a:t>valid</a:t>
            </a:r>
            <a:r>
              <a:rPr lang="fr-BE" dirty="0"/>
              <a:t> for Containers as </a:t>
            </a:r>
            <a:r>
              <a:rPr lang="fr-BE" dirty="0" err="1"/>
              <a:t>well</a:t>
            </a:r>
            <a:r>
              <a:rPr lang="fr-BE" dirty="0"/>
              <a:t>: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>
                <a:solidFill>
                  <a:schemeClr val="tx2"/>
                </a:solidFill>
              </a:rPr>
              <a:t>Backup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>
                <a:solidFill>
                  <a:schemeClr val="tx2"/>
                </a:solidFill>
              </a:rPr>
              <a:t>Monitoring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>
                <a:solidFill>
                  <a:schemeClr val="tx2"/>
                </a:solidFill>
              </a:rPr>
              <a:t>App Insights</a:t>
            </a:r>
          </a:p>
          <a:p>
            <a:pPr marL="4572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BE" dirty="0">
                <a:solidFill>
                  <a:schemeClr val="tx2"/>
                </a:solidFill>
              </a:rPr>
              <a:t>App Service Plan (</a:t>
            </a:r>
            <a:r>
              <a:rPr lang="fr-BE" dirty="0" err="1">
                <a:solidFill>
                  <a:schemeClr val="tx2"/>
                </a:solidFill>
              </a:rPr>
              <a:t>Although</a:t>
            </a:r>
            <a:r>
              <a:rPr lang="fr-BE" dirty="0">
                <a:solidFill>
                  <a:schemeClr val="tx2"/>
                </a:solidFill>
              </a:rPr>
              <a:t> the plans are </a:t>
            </a:r>
            <a:r>
              <a:rPr lang="fr-BE" dirty="0" err="1">
                <a:solidFill>
                  <a:schemeClr val="tx2"/>
                </a:solidFill>
              </a:rPr>
              <a:t>different</a:t>
            </a:r>
            <a:r>
              <a:rPr lang="fr-BE" dirty="0">
                <a:solidFill>
                  <a:schemeClr val="tx2"/>
                </a:solidFill>
              </a:rPr>
              <a:t> for containers!)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78004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Azure App Service:  Build and Deploy Options</a:t>
            </a:r>
            <a:br>
              <a:rPr lang="en-US" dirty="0"/>
            </a:br>
            <a:r>
              <a:rPr lang="en-US" sz="2400" dirty="0">
                <a:latin typeface="+mn-lt"/>
              </a:rPr>
              <a:t>Deploying</a:t>
            </a:r>
            <a:r>
              <a:rPr lang="en-US" dirty="0"/>
              <a:t> </a:t>
            </a:r>
            <a:r>
              <a:rPr lang="en-US" sz="2400" dirty="0">
                <a:latin typeface="+mn-lt"/>
              </a:rPr>
              <a:t>containers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339C9-6829-4995-BF69-7B34376ADBB0}"/>
              </a:ext>
            </a:extLst>
          </p:cNvPr>
          <p:cNvGrpSpPr/>
          <p:nvPr/>
        </p:nvGrpSpPr>
        <p:grpSpPr>
          <a:xfrm>
            <a:off x="9865260" y="3113891"/>
            <a:ext cx="2144110" cy="1500316"/>
            <a:chOff x="8539480" y="2822375"/>
            <a:chExt cx="2144110" cy="150031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6D5F1FA-400C-4E43-A62B-3FC5FA2A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1501" y="2822375"/>
              <a:ext cx="885825" cy="8858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AD6D54-95F2-493F-B8BB-7228DAC30889}"/>
                </a:ext>
              </a:extLst>
            </p:cNvPr>
            <p:cNvSpPr txBox="1"/>
            <p:nvPr/>
          </p:nvSpPr>
          <p:spPr>
            <a:xfrm>
              <a:off x="8539480" y="3768693"/>
              <a:ext cx="214411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Runnable web app</a:t>
              </a:r>
            </a:p>
            <a:p>
              <a:pPr algn="l"/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 Azure App Service</a:t>
              </a:r>
            </a:p>
          </p:txBody>
        </p:sp>
      </p:grpSp>
      <p:pic>
        <p:nvPicPr>
          <p:cNvPr id="15" name="Picture 6" descr="Image result for docker hub logo">
            <a:extLst>
              <a:ext uri="{FF2B5EF4-FFF2-40B4-BE49-F238E27FC236}">
                <a16:creationId xmlns:a16="http://schemas.microsoft.com/office/drawing/2014/main" id="{9F73DCCC-4332-4EC4-956B-67ACB6F2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203" y="4768166"/>
            <a:ext cx="3434710" cy="11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F441A7-54D0-45ED-870F-C3950EC9937B}"/>
              </a:ext>
            </a:extLst>
          </p:cNvPr>
          <p:cNvSpPr txBox="1"/>
          <p:nvPr/>
        </p:nvSpPr>
        <p:spPr>
          <a:xfrm>
            <a:off x="7544553" y="3208849"/>
            <a:ext cx="26091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Pulls container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A06ED-6006-43DF-AF37-95F445002698}"/>
              </a:ext>
            </a:extLst>
          </p:cNvPr>
          <p:cNvSpPr txBox="1"/>
          <p:nvPr/>
        </p:nvSpPr>
        <p:spPr>
          <a:xfrm>
            <a:off x="5467053" y="5724560"/>
            <a:ext cx="1506472" cy="308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Hub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BCBA58-AC93-4856-8E13-25F7338A9EE5}"/>
              </a:ext>
            </a:extLst>
          </p:cNvPr>
          <p:cNvGrpSpPr/>
          <p:nvPr/>
        </p:nvGrpSpPr>
        <p:grpSpPr>
          <a:xfrm>
            <a:off x="888227" y="2010952"/>
            <a:ext cx="1743551" cy="1193602"/>
            <a:chOff x="274435" y="2732858"/>
            <a:chExt cx="1743551" cy="11936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4ABA8B-E96A-4DD5-BC6B-0B88E283CA47}"/>
                </a:ext>
              </a:extLst>
            </p:cNvPr>
            <p:cNvSpPr txBox="1"/>
            <p:nvPr/>
          </p:nvSpPr>
          <p:spPr>
            <a:xfrm>
              <a:off x="274435" y="3618683"/>
              <a:ext cx="17435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Pipelines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770EF3-7E12-42D1-A1F3-34687B56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297" y="2732858"/>
              <a:ext cx="885825" cy="8858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03614-E76E-4C89-9AF8-1AEF5ADCA222}"/>
              </a:ext>
            </a:extLst>
          </p:cNvPr>
          <p:cNvGrpSpPr/>
          <p:nvPr/>
        </p:nvGrpSpPr>
        <p:grpSpPr>
          <a:xfrm>
            <a:off x="4776255" y="1460390"/>
            <a:ext cx="2920114" cy="1398319"/>
            <a:chOff x="4491775" y="1460389"/>
            <a:chExt cx="2920114" cy="1398319"/>
          </a:xfrm>
        </p:grpSpPr>
        <p:pic>
          <p:nvPicPr>
            <p:cNvPr id="16" name="Picture 10" descr="Image result for azure container registry logo">
              <a:extLst>
                <a:ext uri="{FF2B5EF4-FFF2-40B4-BE49-F238E27FC236}">
                  <a16:creationId xmlns:a16="http://schemas.microsoft.com/office/drawing/2014/main" id="{394B2727-FA39-4F20-AA9D-0CF8D1B85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028" y="1460389"/>
              <a:ext cx="1290659" cy="1290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D6ABCE-3027-4F44-A081-56A766A0A363}"/>
                </a:ext>
              </a:extLst>
            </p:cNvPr>
            <p:cNvSpPr txBox="1"/>
            <p:nvPr/>
          </p:nvSpPr>
          <p:spPr>
            <a:xfrm>
              <a:off x="4491775" y="2550931"/>
              <a:ext cx="2920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Private container registry</a:t>
              </a:r>
            </a:p>
          </p:txBody>
        </p:sp>
      </p:grpSp>
      <p:pic>
        <p:nvPicPr>
          <p:cNvPr id="19" name="Graphic 18" descr="Circles with arrows">
            <a:extLst>
              <a:ext uri="{FF2B5EF4-FFF2-40B4-BE49-F238E27FC236}">
                <a16:creationId xmlns:a16="http://schemas.microsoft.com/office/drawing/2014/main" id="{524E3254-85F9-40C1-95B0-C1379FE3B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714" y="4002569"/>
            <a:ext cx="1353712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96106-8309-462A-8036-86F6F9C60F5E}"/>
              </a:ext>
            </a:extLst>
          </p:cNvPr>
          <p:cNvSpPr txBox="1"/>
          <p:nvPr/>
        </p:nvSpPr>
        <p:spPr>
          <a:xfrm>
            <a:off x="753310" y="5195345"/>
            <a:ext cx="40775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build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Hub build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build on dev machine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Etc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B79EC1-EE70-489F-8920-FCA16AABFC1B}"/>
              </a:ext>
            </a:extLst>
          </p:cNvPr>
          <p:cNvSpPr/>
          <p:nvPr/>
        </p:nvSpPr>
        <p:spPr bwMode="auto">
          <a:xfrm>
            <a:off x="2744184" y="3498061"/>
            <a:ext cx="1729604" cy="235739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E51EDD-C43B-4862-A748-7448DAD88023}"/>
              </a:ext>
            </a:extLst>
          </p:cNvPr>
          <p:cNvGrpSpPr/>
          <p:nvPr/>
        </p:nvGrpSpPr>
        <p:grpSpPr>
          <a:xfrm>
            <a:off x="4818768" y="2969870"/>
            <a:ext cx="2920114" cy="1398116"/>
            <a:chOff x="4492567" y="1460389"/>
            <a:chExt cx="2920114" cy="1398116"/>
          </a:xfrm>
        </p:grpSpPr>
        <p:pic>
          <p:nvPicPr>
            <p:cNvPr id="29" name="Picture 10" descr="Image result for azure container registry logo">
              <a:extLst>
                <a:ext uri="{FF2B5EF4-FFF2-40B4-BE49-F238E27FC236}">
                  <a16:creationId xmlns:a16="http://schemas.microsoft.com/office/drawing/2014/main" id="{E9C206ED-B1DC-4AB8-B6BE-4AFBE6630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028" y="1460389"/>
              <a:ext cx="1290659" cy="1290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DD037F-B379-4177-B779-6CA34E01B0BE}"/>
                </a:ext>
              </a:extLst>
            </p:cNvPr>
            <p:cNvSpPr txBox="1"/>
            <p:nvPr/>
          </p:nvSpPr>
          <p:spPr>
            <a:xfrm>
              <a:off x="4492567" y="2550728"/>
              <a:ext cx="2920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Container Registry</a:t>
              </a: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E5D0A0-3F9E-4042-AF4B-D9772648642C}"/>
              </a:ext>
            </a:extLst>
          </p:cNvPr>
          <p:cNvSpPr/>
          <p:nvPr/>
        </p:nvSpPr>
        <p:spPr bwMode="auto">
          <a:xfrm rot="10800000">
            <a:off x="7900323" y="3520045"/>
            <a:ext cx="1729604" cy="222834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4F5261-63BD-42A6-97AC-66E97BDF7747}"/>
              </a:ext>
            </a:extLst>
          </p:cNvPr>
          <p:cNvSpPr txBox="1"/>
          <p:nvPr/>
        </p:nvSpPr>
        <p:spPr>
          <a:xfrm>
            <a:off x="2740184" y="3267895"/>
            <a:ext cx="1533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14304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8" grpId="0"/>
      <p:bldP spid="11" grpId="0" animBg="1"/>
      <p:bldP spid="31" grpId="0" animBg="1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0067" y="1623070"/>
            <a:ext cx="3854082" cy="4764022"/>
          </a:xfrm>
          <a:prstGeom prst="rect">
            <a:avLst/>
          </a:prstGeom>
          <a:solidFill>
            <a:srgbClr val="00B050"/>
          </a:solidFill>
        </p:spPr>
        <p:txBody>
          <a:bodyPr wrap="square" lIns="175736" tIns="140589" rIns="175736" bIns="140589" rtlCol="0">
            <a:noAutofit/>
          </a:bodyPr>
          <a:lstStyle/>
          <a:p>
            <a:pPr marL="0" marR="0" lvl="0" indent="0" algn="ctr" defTabSz="8779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0698" algn="l"/>
              </a:tabLst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68960" y="1623072"/>
            <a:ext cx="3854082" cy="4764022"/>
          </a:xfrm>
          <a:prstGeom prst="rect">
            <a:avLst/>
          </a:prstGeom>
          <a:solidFill>
            <a:srgbClr val="0093FF"/>
          </a:solidFill>
        </p:spPr>
        <p:txBody>
          <a:bodyPr wrap="square" lIns="175736" tIns="140589" rIns="175736" bIns="140589" rtlCol="0">
            <a:noAutofit/>
          </a:bodyPr>
          <a:lstStyle/>
          <a:p>
            <a:pPr marL="0" marR="0" lvl="0" indent="0" algn="ctr" defTabSz="8779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0698" algn="l"/>
              </a:tabLst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070173" y="1623070"/>
            <a:ext cx="3854082" cy="4764022"/>
          </a:xfrm>
          <a:prstGeom prst="rect">
            <a:avLst/>
          </a:prstGeom>
          <a:solidFill>
            <a:srgbClr val="002060"/>
          </a:solidFill>
        </p:spPr>
        <p:txBody>
          <a:bodyPr wrap="square" lIns="175736" tIns="140589" rIns="175736" bIns="140589" rtlCol="0">
            <a:noAutofit/>
          </a:bodyPr>
          <a:lstStyle/>
          <a:p>
            <a:pPr marL="0" marR="0" lvl="0" indent="0" algn="ctr" defTabSz="8779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0698" algn="l"/>
              </a:tabLst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516172" y="4596651"/>
            <a:ext cx="1080930" cy="1237634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Backup and</a:t>
              </a:r>
              <a:b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33743" y="2843915"/>
            <a:ext cx="1736952" cy="1198487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/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Built-in auto scale</a:t>
              </a:r>
              <a:br>
                <a:rPr kumimoji="0" lang="en-US" sz="137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7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345125" y="4758479"/>
            <a:ext cx="1395733" cy="893665"/>
            <a:chOff x="530104" y="4735511"/>
            <a:chExt cx="1452476" cy="929995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30104" y="5379331"/>
              <a:ext cx="1452476" cy="286175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9931535" y="4687582"/>
            <a:ext cx="1735349" cy="968355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321168" y="2778630"/>
            <a:ext cx="1443645" cy="1263805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/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data</a:t>
              </a:r>
              <a:b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81669" y="4710765"/>
            <a:ext cx="1034936" cy="1130921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Testing in</a:t>
              </a:r>
              <a:b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204275" y="2789933"/>
            <a:ext cx="1704724" cy="1245099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/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 availability</a:t>
              </a:r>
              <a:b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575331" y="4694389"/>
            <a:ext cx="1253769" cy="1139895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Monitoring </a:t>
              </a:r>
            </a:p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50738" y="2876140"/>
            <a:ext cx="1124693" cy="1166364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/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CI/CD build </a:t>
              </a:r>
            </a:p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22225" y="3573729"/>
            <a:ext cx="1177584" cy="468775"/>
          </a:xfrm>
          <a:prstGeom prst="rect">
            <a:avLst/>
          </a:prstGeom>
          <a:noFill/>
        </p:spPr>
        <p:txBody>
          <a:bodyPr wrap="none" lIns="87867" tIns="43934" rIns="87867" bIns="43934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778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Deployment </a:t>
            </a:r>
          </a:p>
          <a:p>
            <a:pPr marL="0" marR="0" lvl="0" indent="0" algn="ctr" defTabSz="8778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108649" y="3573729"/>
            <a:ext cx="1381136" cy="468775"/>
          </a:xfrm>
          <a:prstGeom prst="rect">
            <a:avLst/>
          </a:prstGeom>
          <a:noFill/>
        </p:spPr>
        <p:txBody>
          <a:bodyPr wrap="none" lIns="87867" tIns="43934" rIns="87867" bIns="43934" rtlCol="0">
            <a:spAutoFit/>
          </a:bodyPr>
          <a:lstStyle/>
          <a:p>
            <a:pPr marL="0" marR="0" lvl="0" indent="0" algn="ctr" defTabSz="8778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registry </a:t>
            </a:r>
          </a:p>
          <a:p>
            <a:pPr marL="0" marR="0" lvl="0" indent="0" algn="ctr" defTabSz="8778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35811" y="4687579"/>
            <a:ext cx="1748171" cy="1154176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7867" tIns="43934" rIns="87867" bIns="43934" rtlCol="0">
              <a:spAutoFit/>
            </a:bodyPr>
            <a:lstStyle/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Staged deployment </a:t>
              </a:r>
            </a:p>
            <a:p>
              <a:pPr marL="0" marR="0" lvl="0" indent="0" algn="ctr" defTabSz="87785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2" y="2980709"/>
            <a:ext cx="537167" cy="53716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626719" y="2815035"/>
            <a:ext cx="413138" cy="582594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78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8C00-BDC0-4221-BA68-F06B86F8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 Support Public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EEF9B-AA01-40AC-B139-02A2C21769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2884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Windows Server 2019 Host Support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Smaller containers, higher density of apps, faster pull and start times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Server Core Containers reduced by over 60% from WS2016LTSC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Take advantage of improvements not available on WS2016</a:t>
            </a:r>
          </a:p>
          <a:p>
            <a:pPr marL="0" indent="0">
              <a:buNone/>
            </a:pPr>
            <a:r>
              <a:rPr lang="en-US" dirty="0"/>
              <a:t>Key Scenarios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Lift and Shift to PaaS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Applications which have dependencies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Applications blocked by traditional App Service Sandbox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Data center migration</a:t>
            </a:r>
          </a:p>
          <a:p>
            <a:pPr marL="0" indent="0">
              <a:buNone/>
            </a:pPr>
            <a:r>
              <a:rPr lang="en-US" dirty="0"/>
              <a:t>Capabilities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Available in six regions globally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PowerShell and CLI Support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Bring Your Own Storage – Azure Files</a:t>
            </a: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D9ED1104-BD1C-4430-A775-E76F498ACC3E}"/>
              </a:ext>
            </a:extLst>
          </p:cNvPr>
          <p:cNvSpPr/>
          <p:nvPr/>
        </p:nvSpPr>
        <p:spPr bwMode="auto">
          <a:xfrm>
            <a:off x="8052869" y="4633636"/>
            <a:ext cx="1126055" cy="102115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EF5CE07B-7971-476E-ABAF-AF09998B828F}"/>
              </a:ext>
            </a:extLst>
          </p:cNvPr>
          <p:cNvSpPr/>
          <p:nvPr/>
        </p:nvSpPr>
        <p:spPr bwMode="auto">
          <a:xfrm>
            <a:off x="8066356" y="5137142"/>
            <a:ext cx="1126116" cy="1021157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7 w 1890086"/>
              <a:gd name="connsiteY3" fmla="*/ 751499 h 1714016"/>
              <a:gd name="connsiteX4" fmla="*/ 0 w 1890086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38150 h 1714016"/>
              <a:gd name="connsiteX4" fmla="*/ 104 w 1890190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51499 h 1714016"/>
              <a:gd name="connsiteX4" fmla="*/ 104 w 1890190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190" h="1714016">
                <a:moveTo>
                  <a:pt x="104" y="0"/>
                </a:moveTo>
                <a:lnTo>
                  <a:pt x="1886713" y="963075"/>
                </a:lnTo>
                <a:lnTo>
                  <a:pt x="1890190" y="1714016"/>
                </a:lnTo>
                <a:lnTo>
                  <a:pt x="383" y="751499"/>
                </a:lnTo>
                <a:cubicBezTo>
                  <a:pt x="-823" y="500999"/>
                  <a:pt x="1310" y="250500"/>
                  <a:pt x="10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75C7CFED-5BAB-423C-A3C1-70F02000AB0D}"/>
              </a:ext>
            </a:extLst>
          </p:cNvPr>
          <p:cNvSpPr/>
          <p:nvPr/>
        </p:nvSpPr>
        <p:spPr bwMode="auto">
          <a:xfrm>
            <a:off x="8066356" y="5626423"/>
            <a:ext cx="1126055" cy="102115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Rectangle 13">
            <a:extLst>
              <a:ext uri="{FF2B5EF4-FFF2-40B4-BE49-F238E27FC236}">
                <a16:creationId xmlns:a16="http://schemas.microsoft.com/office/drawing/2014/main" id="{38C841BE-B663-49CE-A4EF-C2B5E36E390C}"/>
              </a:ext>
            </a:extLst>
          </p:cNvPr>
          <p:cNvSpPr/>
          <p:nvPr/>
        </p:nvSpPr>
        <p:spPr bwMode="auto">
          <a:xfrm flipH="1">
            <a:off x="9240779" y="4549615"/>
            <a:ext cx="1173123" cy="1076172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0C8DF9C6-070B-4D8D-B6F2-586A2888321C}"/>
              </a:ext>
            </a:extLst>
          </p:cNvPr>
          <p:cNvSpPr/>
          <p:nvPr/>
        </p:nvSpPr>
        <p:spPr bwMode="auto">
          <a:xfrm flipH="1">
            <a:off x="9233216" y="5064026"/>
            <a:ext cx="1183193" cy="1076172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34813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44825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54837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616" y="754837"/>
                </a:lnTo>
                <a:cubicBezTo>
                  <a:pt x="2411" y="509899"/>
                  <a:pt x="1205" y="244938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28C6C336-E478-4FDE-A0A4-F7801BB519C2}"/>
              </a:ext>
            </a:extLst>
          </p:cNvPr>
          <p:cNvSpPr/>
          <p:nvPr/>
        </p:nvSpPr>
        <p:spPr bwMode="auto">
          <a:xfrm flipH="1">
            <a:off x="9199845" y="5580212"/>
            <a:ext cx="1225358" cy="1058157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Product_ECDC" title="Icon of a box">
            <a:extLst>
              <a:ext uri="{FF2B5EF4-FFF2-40B4-BE49-F238E27FC236}">
                <a16:creationId xmlns:a16="http://schemas.microsoft.com/office/drawing/2014/main" id="{C1124DAA-62CD-4B0A-A023-14E7163D0E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07860" y="3979492"/>
            <a:ext cx="2424778" cy="2727956"/>
          </a:xfrm>
          <a:custGeom>
            <a:avLst/>
            <a:gdLst>
              <a:gd name="T0" fmla="*/ 3623 w 3623"/>
              <a:gd name="T1" fmla="*/ 906 h 4076"/>
              <a:gd name="T2" fmla="*/ 1812 w 3623"/>
              <a:gd name="T3" fmla="*/ 1812 h 4076"/>
              <a:gd name="T4" fmla="*/ 0 w 3623"/>
              <a:gd name="T5" fmla="*/ 906 h 4076"/>
              <a:gd name="T6" fmla="*/ 906 w 3623"/>
              <a:gd name="T7" fmla="*/ 453 h 4076"/>
              <a:gd name="T8" fmla="*/ 2699 w 3623"/>
              <a:gd name="T9" fmla="*/ 1358 h 4076"/>
              <a:gd name="T10" fmla="*/ 3623 w 3623"/>
              <a:gd name="T11" fmla="*/ 906 h 4076"/>
              <a:gd name="T12" fmla="*/ 1812 w 3623"/>
              <a:gd name="T13" fmla="*/ 0 h 4076"/>
              <a:gd name="T14" fmla="*/ 0 w 3623"/>
              <a:gd name="T15" fmla="*/ 906 h 4076"/>
              <a:gd name="T16" fmla="*/ 0 w 3623"/>
              <a:gd name="T17" fmla="*/ 3171 h 4076"/>
              <a:gd name="T18" fmla="*/ 1812 w 3623"/>
              <a:gd name="T19" fmla="*/ 4076 h 4076"/>
              <a:gd name="T20" fmla="*/ 3623 w 3623"/>
              <a:gd name="T21" fmla="*/ 3171 h 4076"/>
              <a:gd name="T22" fmla="*/ 3623 w 3623"/>
              <a:gd name="T23" fmla="*/ 906 h 4076"/>
              <a:gd name="T24" fmla="*/ 1812 w 3623"/>
              <a:gd name="T25" fmla="*/ 1812 h 4076"/>
              <a:gd name="T26" fmla="*/ 1812 w 3623"/>
              <a:gd name="T27" fmla="*/ 4076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23" h="4076">
                <a:moveTo>
                  <a:pt x="3623" y="906"/>
                </a:moveTo>
                <a:lnTo>
                  <a:pt x="1812" y="1812"/>
                </a:lnTo>
                <a:lnTo>
                  <a:pt x="0" y="906"/>
                </a:lnTo>
                <a:moveTo>
                  <a:pt x="906" y="453"/>
                </a:moveTo>
                <a:lnTo>
                  <a:pt x="2699" y="1358"/>
                </a:lnTo>
                <a:moveTo>
                  <a:pt x="3623" y="906"/>
                </a:moveTo>
                <a:lnTo>
                  <a:pt x="1812" y="0"/>
                </a:lnTo>
                <a:lnTo>
                  <a:pt x="0" y="906"/>
                </a:lnTo>
                <a:lnTo>
                  <a:pt x="0" y="3171"/>
                </a:lnTo>
                <a:lnTo>
                  <a:pt x="1812" y="4076"/>
                </a:lnTo>
                <a:lnTo>
                  <a:pt x="3623" y="3171"/>
                </a:lnTo>
                <a:lnTo>
                  <a:pt x="3623" y="906"/>
                </a:lnTo>
                <a:moveTo>
                  <a:pt x="1812" y="1812"/>
                </a:moveTo>
                <a:lnTo>
                  <a:pt x="1812" y="4076"/>
                </a:ln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31FCE0-9C85-4E0B-85EC-882EA8C414A5}"/>
              </a:ext>
            </a:extLst>
          </p:cNvPr>
          <p:cNvSpPr/>
          <p:nvPr/>
        </p:nvSpPr>
        <p:spPr>
          <a:xfrm rot="19908931">
            <a:off x="9268126" y="5051769"/>
            <a:ext cx="1142825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US" sz="11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layers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105D1E-F7D8-44BE-838D-AF7C73F5D3CB}"/>
              </a:ext>
            </a:extLst>
          </p:cNvPr>
          <p:cNvSpPr/>
          <p:nvPr/>
        </p:nvSpPr>
        <p:spPr>
          <a:xfrm rot="19908931">
            <a:off x="9234774" y="5461321"/>
            <a:ext cx="1267849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US" sz="11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Customization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8AB898-DA23-4EC6-948C-202D1CBDB7A1}"/>
              </a:ext>
            </a:extLst>
          </p:cNvPr>
          <p:cNvSpPr/>
          <p:nvPr/>
        </p:nvSpPr>
        <p:spPr>
          <a:xfrm rot="19908931">
            <a:off x="9204430" y="6137437"/>
            <a:ext cx="123952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US" sz="1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OS—layer</a:t>
            </a:r>
          </a:p>
        </p:txBody>
      </p:sp>
    </p:spTree>
    <p:extLst>
      <p:ext uri="{BB962C8B-B14F-4D97-AF65-F5344CB8AC3E}">
        <p14:creationId xmlns:p14="http://schemas.microsoft.com/office/powerpoint/2010/main" val="158352696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89132-0400-40FE-9B33-096F2457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8B9F1-AD8D-450A-9612-87AD77372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Deploying Azure </a:t>
            </a:r>
            <a:r>
              <a:rPr lang="en-US" dirty="0" err="1"/>
              <a:t>WebApps</a:t>
            </a:r>
            <a:r>
              <a:rPr lang="en-US" dirty="0"/>
              <a:t> for Containers</a:t>
            </a:r>
          </a:p>
        </p:txBody>
      </p:sp>
    </p:spTree>
    <p:extLst>
      <p:ext uri="{BB962C8B-B14F-4D97-AF65-F5344CB8AC3E}">
        <p14:creationId xmlns:p14="http://schemas.microsoft.com/office/powerpoint/2010/main" val="15560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B73A-A610-4A32-A446-7B710A86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/>
              <a:t>Section </a:t>
            </a:r>
            <a:r>
              <a:rPr lang="fr-BE" sz="2750" dirty="0" err="1"/>
              <a:t>Take-Aways</a:t>
            </a:r>
            <a:endParaRPr lang="fr-BE" sz="27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0A433-EF7F-4510-AD9B-93AD5EDD9241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Docker </a:t>
            </a:r>
            <a:r>
              <a:rPr lang="fr-BE" dirty="0" err="1"/>
              <a:t>is</a:t>
            </a:r>
            <a:r>
              <a:rPr lang="fr-BE" dirty="0"/>
              <a:t> the standard for </a:t>
            </a:r>
            <a:r>
              <a:rPr lang="fr-BE" dirty="0" err="1"/>
              <a:t>containerized</a:t>
            </a:r>
            <a:r>
              <a:rPr lang="fr-BE" dirty="0"/>
              <a:t> applications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Containers </a:t>
            </a:r>
            <a:r>
              <a:rPr lang="fr-BE" dirty="0" err="1"/>
              <a:t>allow</a:t>
            </a:r>
            <a:r>
              <a:rPr lang="fr-BE" dirty="0"/>
              <a:t> for digital transformation, by </a:t>
            </a:r>
            <a:r>
              <a:rPr lang="fr-BE" dirty="0" err="1"/>
              <a:t>supporting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(</a:t>
            </a:r>
            <a:r>
              <a:rPr lang="fr-BE" dirty="0" err="1"/>
              <a:t>legacy</a:t>
            </a:r>
            <a:r>
              <a:rPr lang="fr-BE" dirty="0"/>
              <a:t>) applications to modern platforms, </a:t>
            </a:r>
            <a:r>
              <a:rPr lang="fr-BE" dirty="0" err="1"/>
              <a:t>both</a:t>
            </a:r>
            <a:r>
              <a:rPr lang="fr-BE" dirty="0"/>
              <a:t> on-</a:t>
            </a:r>
            <a:r>
              <a:rPr lang="fr-BE" dirty="0" err="1"/>
              <a:t>premises</a:t>
            </a:r>
            <a:r>
              <a:rPr lang="fr-BE" dirty="0"/>
              <a:t> and in the cloud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Azure </a:t>
            </a:r>
            <a:r>
              <a:rPr lang="fr-BE" dirty="0" err="1"/>
              <a:t>fully</a:t>
            </a:r>
            <a:r>
              <a:rPr lang="fr-BE" dirty="0"/>
              <a:t> supports running containers </a:t>
            </a:r>
            <a:r>
              <a:rPr lang="fr-BE" dirty="0" err="1"/>
              <a:t>using</a:t>
            </a:r>
            <a:r>
              <a:rPr lang="fr-BE" dirty="0"/>
              <a:t> Azure Container </a:t>
            </a:r>
            <a:r>
              <a:rPr lang="fr-BE" dirty="0" err="1"/>
              <a:t>Registry</a:t>
            </a:r>
            <a:r>
              <a:rPr lang="fr-BE" dirty="0"/>
              <a:t>, Azure Container Instance, </a:t>
            </a:r>
            <a:r>
              <a:rPr lang="fr-BE" dirty="0" err="1"/>
              <a:t>WebApp</a:t>
            </a:r>
            <a:r>
              <a:rPr lang="fr-BE" dirty="0"/>
              <a:t> for Containers and Azure </a:t>
            </a:r>
            <a:r>
              <a:rPr lang="fr-BE" dirty="0" err="1"/>
              <a:t>Kubernetes</a:t>
            </a:r>
            <a:r>
              <a:rPr lang="fr-BE" dirty="0"/>
              <a:t> Services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43290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340560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8135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Whenever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detect</a:t>
            </a:r>
            <a:r>
              <a:rPr lang="fr-BE" dirty="0"/>
              <a:t>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mistakes</a:t>
            </a:r>
            <a:r>
              <a:rPr lang="fr-BE" dirty="0"/>
              <a:t>, issues, </a:t>
            </a:r>
            <a:r>
              <a:rPr lang="fr-BE" dirty="0" err="1"/>
              <a:t>wrong</a:t>
            </a:r>
            <a:r>
              <a:rPr lang="fr-BE" dirty="0"/>
              <a:t> </a:t>
            </a:r>
            <a:r>
              <a:rPr lang="fr-BE" dirty="0" err="1"/>
              <a:t>wordings</a:t>
            </a:r>
            <a:r>
              <a:rPr lang="fr-BE" dirty="0"/>
              <a:t>,… in </a:t>
            </a:r>
            <a:r>
              <a:rPr lang="fr-BE" dirty="0" err="1"/>
              <a:t>presentations</a:t>
            </a:r>
            <a:r>
              <a:rPr lang="fr-BE" dirty="0"/>
              <a:t> or LAB guides, </a:t>
            </a: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send</a:t>
            </a:r>
            <a:r>
              <a:rPr lang="fr-BE" dirty="0"/>
              <a:t> an email to :</a:t>
            </a:r>
          </a:p>
          <a:p>
            <a:pPr marL="342900" indent="-342900">
              <a:buFontTx/>
              <a:buChar char="-"/>
            </a:pPr>
            <a:r>
              <a:rPr lang="fr-BE" dirty="0">
                <a:hlinkClick r:id="rId2"/>
              </a:rPr>
              <a:t>msdevseriessupport@007FFFLearning.com</a:t>
            </a:r>
            <a:r>
              <a:rPr lang="fr-BE" dirty="0"/>
              <a:t>, </a:t>
            </a:r>
            <a:r>
              <a:rPr lang="fr-BE" dirty="0" err="1"/>
              <a:t>subject</a:t>
            </a:r>
            <a:r>
              <a:rPr lang="fr-BE" dirty="0"/>
              <a:t> « Azure </a:t>
            </a:r>
            <a:r>
              <a:rPr lang="fr-BE" dirty="0" err="1"/>
              <a:t>Developer</a:t>
            </a:r>
            <a:r>
              <a:rPr lang="fr-BE" dirty="0"/>
              <a:t> </a:t>
            </a:r>
            <a:r>
              <a:rPr lang="fr-BE" dirty="0" err="1"/>
              <a:t>Series</a:t>
            </a:r>
            <a:r>
              <a:rPr lang="fr-BE" dirty="0"/>
              <a:t> – Containers »,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take</a:t>
            </a:r>
            <a:r>
              <a:rPr lang="fr-BE" dirty="0"/>
              <a:t> care of </a:t>
            </a:r>
            <a:r>
              <a:rPr lang="fr-BE" dirty="0" err="1"/>
              <a:t>this</a:t>
            </a:r>
            <a:r>
              <a:rPr lang="fr-BE" dirty="0"/>
              <a:t> and fixing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immediately</a:t>
            </a:r>
            <a:endParaRPr lang="fr-BE" dirty="0"/>
          </a:p>
          <a:p>
            <a:pPr marL="342900" indent="-342900">
              <a:buFontTx/>
              <a:buChar char="-"/>
            </a:pPr>
            <a:r>
              <a:rPr lang="fr-BE" dirty="0" err="1"/>
              <a:t>Latest</a:t>
            </a:r>
            <a:r>
              <a:rPr lang="fr-BE" dirty="0"/>
              <a:t> version of all content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on GitHub:</a:t>
            </a:r>
          </a:p>
          <a:p>
            <a:pPr marL="342900" indent="-342900">
              <a:buFontTx/>
              <a:buChar char="-"/>
            </a:pPr>
            <a:r>
              <a:rPr lang="fr-BE" dirty="0"/>
              <a:t>http://www.github.com/007FFFLearning/MSDevSeriesSupport</a:t>
            </a:r>
          </a:p>
        </p:txBody>
      </p:sp>
    </p:spTree>
    <p:extLst>
      <p:ext uri="{BB962C8B-B14F-4D97-AF65-F5344CB8AC3E}">
        <p14:creationId xmlns:p14="http://schemas.microsoft.com/office/powerpoint/2010/main" val="1649627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5237"/>
            <a:ext cx="11277600" cy="14097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Next Module…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B1CAE0A-7EB4-40B6-A0D1-1CE4FF205FE2}"/>
              </a:ext>
            </a:extLst>
          </p:cNvPr>
          <p:cNvSpPr txBox="1">
            <a:spLocks/>
          </p:cNvSpPr>
          <p:nvPr/>
        </p:nvSpPr>
        <p:spPr>
          <a:xfrm>
            <a:off x="7761316" y="6025075"/>
            <a:ext cx="4430684" cy="3180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@pdtit		@007FFFlearning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4FF6427-3B79-4E7B-AAD7-5401A7BF243C}"/>
              </a:ext>
            </a:extLst>
          </p:cNvPr>
          <p:cNvSpPr txBox="1">
            <a:spLocks/>
          </p:cNvSpPr>
          <p:nvPr/>
        </p:nvSpPr>
        <p:spPr>
          <a:xfrm>
            <a:off x="457200" y="3044882"/>
            <a:ext cx="112776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32" rtl="0" eaLnBrk="1" latinLnBrk="0" hangingPunct="1">
              <a:lnSpc>
                <a:spcPct val="85000"/>
              </a:lnSpc>
              <a:spcBef>
                <a:spcPct val="0"/>
              </a:spcBef>
              <a:buFont typeface="Arial" charset="0"/>
              <a:buNone/>
              <a:defRPr lang="en-US" sz="6000" b="1" i="0" kern="1200" spc="-10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91413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000" b="1" i="0" u="none" strike="noStrike" kern="1200" cap="none" spc="-10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Deploying and Running Azure Kubernetes Services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A3707D5-5102-4F66-B444-301AAB507987}"/>
              </a:ext>
            </a:extLst>
          </p:cNvPr>
          <p:cNvSpPr/>
          <p:nvPr/>
        </p:nvSpPr>
        <p:spPr>
          <a:xfrm>
            <a:off x="7949075" y="3624664"/>
            <a:ext cx="4055165" cy="165983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3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F54D1-5626-4242-87DF-4594984FA916}"/>
              </a:ext>
            </a:extLst>
          </p:cNvPr>
          <p:cNvSpPr txBox="1"/>
          <p:nvPr/>
        </p:nvSpPr>
        <p:spPr>
          <a:xfrm>
            <a:off x="1557670" y="1876647"/>
            <a:ext cx="867085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20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501-A58A-4B9C-A714-34789C64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Introduction to Containers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15F82C-6B2D-4B98-A9D2-1BE3F71765F8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86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2E33C91-CA66-4EF2-8B0D-BCE5550FDBCB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11277600" cy="5539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From Virtual Machines to Software as a Service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360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journey</a:t>
            </a:r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the cloud</a:t>
            </a:r>
            <a:endParaRPr lang="en-US" sz="3600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BFF3902-4396-45B8-9709-79F730CA07CA}"/>
              </a:ext>
            </a:extLst>
          </p:cNvPr>
          <p:cNvSpPr/>
          <p:nvPr/>
        </p:nvSpPr>
        <p:spPr bwMode="auto">
          <a:xfrm>
            <a:off x="4606999" y="2107872"/>
            <a:ext cx="5243513" cy="3114677"/>
          </a:xfrm>
          <a:prstGeom prst="roundRect">
            <a:avLst>
              <a:gd name="adj" fmla="val 3125"/>
            </a:avLst>
          </a:prstGeom>
          <a:solidFill>
            <a:srgbClr val="0478D7">
              <a:alpha val="65000"/>
            </a:srgbClr>
          </a:solidFill>
          <a:ln w="1270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D9979-6D51-4C97-A1FF-BD8A07422D03}"/>
              </a:ext>
            </a:extLst>
          </p:cNvPr>
          <p:cNvCxnSpPr>
            <a:cxnSpLocks/>
          </p:cNvCxnSpPr>
          <p:nvPr/>
        </p:nvCxnSpPr>
        <p:spPr>
          <a:xfrm flipV="1">
            <a:off x="964642" y="1900238"/>
            <a:ext cx="0" cy="408622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0FD2B3-64FF-4817-B0A3-21CE9A36B0CE}"/>
              </a:ext>
            </a:extLst>
          </p:cNvPr>
          <p:cNvCxnSpPr>
            <a:cxnSpLocks/>
          </p:cNvCxnSpPr>
          <p:nvPr/>
        </p:nvCxnSpPr>
        <p:spPr>
          <a:xfrm>
            <a:off x="1047986" y="6100761"/>
            <a:ext cx="105584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99266387-DD35-409C-815C-C06932CA9CE0}"/>
              </a:ext>
            </a:extLst>
          </p:cNvPr>
          <p:cNvSpPr txBox="1">
            <a:spLocks/>
          </p:cNvSpPr>
          <p:nvPr/>
        </p:nvSpPr>
        <p:spPr>
          <a:xfrm>
            <a:off x="2883691" y="6243358"/>
            <a:ext cx="64608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1600" b="0" dirty="0">
                <a:solidFill>
                  <a:srgbClr val="0078D7"/>
                </a:solidFill>
                <a:cs typeface="Segoe UI Semibold" panose="020B0702040204020203" pitchFamily="34" charset="0"/>
              </a:rPr>
              <a:t>Digital Transformation – started years ago already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84E6E1F-C483-4B99-B424-60CFD44E1149}"/>
              </a:ext>
            </a:extLst>
          </p:cNvPr>
          <p:cNvSpPr txBox="1">
            <a:spLocks/>
          </p:cNvSpPr>
          <p:nvPr/>
        </p:nvSpPr>
        <p:spPr>
          <a:xfrm rot="16200000">
            <a:off x="-982977" y="3697127"/>
            <a:ext cx="33832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1600" b="0" dirty="0">
                <a:solidFill>
                  <a:srgbClr val="0078D7"/>
                </a:solidFill>
                <a:cs typeface="Segoe UI Semibold" panose="020B0702040204020203" pitchFamily="34" charset="0"/>
              </a:rPr>
              <a:t>From on-premises systems to cloud applications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E724-BE5E-4DAF-AAF6-6D63389111E4}"/>
              </a:ext>
            </a:extLst>
          </p:cNvPr>
          <p:cNvSpPr/>
          <p:nvPr/>
        </p:nvSpPr>
        <p:spPr bwMode="auto">
          <a:xfrm>
            <a:off x="1047985" y="4914905"/>
            <a:ext cx="1822609" cy="885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Existing on-premises infrastructure and applications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8329BC-22F0-4293-943F-8DD301F6C245}"/>
              </a:ext>
            </a:extLst>
          </p:cNvPr>
          <p:cNvGrpSpPr/>
          <p:nvPr/>
        </p:nvGrpSpPr>
        <p:grpSpPr>
          <a:xfrm>
            <a:off x="3003465" y="4357694"/>
            <a:ext cx="1485900" cy="1189191"/>
            <a:chOff x="3003465" y="4357694"/>
            <a:chExt cx="1485900" cy="11891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6ADEFB-B9FB-4E68-89DD-68678FD1EA55}"/>
                </a:ext>
              </a:extLst>
            </p:cNvPr>
            <p:cNvSpPr/>
            <p:nvPr/>
          </p:nvSpPr>
          <p:spPr bwMode="auto">
            <a:xfrm>
              <a:off x="3003465" y="4357694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VMs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187D7-FDCC-46D9-8BF3-B796C64EED1A}"/>
                </a:ext>
              </a:extLst>
            </p:cNvPr>
            <p:cNvSpPr txBox="1"/>
            <p:nvPr/>
          </p:nvSpPr>
          <p:spPr>
            <a:xfrm>
              <a:off x="3089190" y="530066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Rehost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1577AF-ED94-48E2-8E56-445CC1C996D7}"/>
              </a:ext>
            </a:extLst>
          </p:cNvPr>
          <p:cNvGrpSpPr/>
          <p:nvPr/>
        </p:nvGrpSpPr>
        <p:grpSpPr>
          <a:xfrm>
            <a:off x="4734531" y="3799841"/>
            <a:ext cx="1485900" cy="1265514"/>
            <a:chOff x="4744636" y="3800481"/>
            <a:chExt cx="1485900" cy="12655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3D987-1F50-410F-9026-1FEA2B9E0FEF}"/>
                </a:ext>
              </a:extLst>
            </p:cNvPr>
            <p:cNvSpPr/>
            <p:nvPr/>
          </p:nvSpPr>
          <p:spPr bwMode="auto">
            <a:xfrm>
              <a:off x="4744636" y="3800481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478D7"/>
                  </a:solidFill>
                  <a:cs typeface="Segoe UI" pitchFamily="34" charset="0"/>
                </a:rPr>
                <a:t>Containers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991514-CDC8-4157-A886-94873B6AF3CE}"/>
                </a:ext>
              </a:extLst>
            </p:cNvPr>
            <p:cNvSpPr txBox="1"/>
            <p:nvPr/>
          </p:nvSpPr>
          <p:spPr>
            <a:xfrm>
              <a:off x="4830361" y="481977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Refactor</a:t>
              </a:r>
              <a:endParaRPr lang="en-US" sz="2000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4B8445-54FF-4FEC-AAD5-1BED6CAB0FD4}"/>
              </a:ext>
            </a:extLst>
          </p:cNvPr>
          <p:cNvGrpSpPr/>
          <p:nvPr/>
        </p:nvGrpSpPr>
        <p:grpSpPr>
          <a:xfrm>
            <a:off x="6441513" y="3243268"/>
            <a:ext cx="1530194" cy="1308966"/>
            <a:chOff x="6441513" y="3243268"/>
            <a:chExt cx="1530194" cy="130896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E58205-4EA2-4A4B-9446-A05B7A65C1DE}"/>
                </a:ext>
              </a:extLst>
            </p:cNvPr>
            <p:cNvSpPr/>
            <p:nvPr/>
          </p:nvSpPr>
          <p:spPr bwMode="auto">
            <a:xfrm>
              <a:off x="6441513" y="3243268"/>
              <a:ext cx="1530194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478D7"/>
                  </a:solidFill>
                  <a:cs typeface="Segoe UI" pitchFamily="34" charset="0"/>
                </a:rPr>
                <a:t>Microservices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0D07B9-A79B-461A-8FE3-3BFA47C9D480}"/>
                </a:ext>
              </a:extLst>
            </p:cNvPr>
            <p:cNvSpPr txBox="1"/>
            <p:nvPr/>
          </p:nvSpPr>
          <p:spPr>
            <a:xfrm>
              <a:off x="6571531" y="4306013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Rearchitect</a:t>
              </a:r>
              <a:endParaRPr lang="en-US" sz="2000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2BF397-E9E4-4E24-911F-C2A149D7A2BE}"/>
              </a:ext>
            </a:extLst>
          </p:cNvPr>
          <p:cNvGrpSpPr/>
          <p:nvPr/>
        </p:nvGrpSpPr>
        <p:grpSpPr>
          <a:xfrm>
            <a:off x="8226978" y="2686055"/>
            <a:ext cx="1485900" cy="1586549"/>
            <a:chOff x="8226978" y="2686055"/>
            <a:chExt cx="1485900" cy="15865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0AD523-6967-478B-A349-6C1A63DA211F}"/>
                </a:ext>
              </a:extLst>
            </p:cNvPr>
            <p:cNvSpPr/>
            <p:nvPr/>
          </p:nvSpPr>
          <p:spPr bwMode="auto">
            <a:xfrm>
              <a:off x="8226978" y="2686055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478D7"/>
                  </a:solidFill>
                  <a:cs typeface="Segoe UI" pitchFamily="34" charset="0"/>
                </a:rPr>
                <a:t>Serverless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65C29E-D55A-47ED-9458-7EB2571DF4DB}"/>
                </a:ext>
              </a:extLst>
            </p:cNvPr>
            <p:cNvSpPr txBox="1"/>
            <p:nvPr/>
          </p:nvSpPr>
          <p:spPr>
            <a:xfrm>
              <a:off x="8314981" y="3780161"/>
              <a:ext cx="13144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Rebuild</a:t>
              </a:r>
              <a:br>
                <a:rPr lang="en-US" sz="1600" dirty="0">
                  <a:solidFill>
                    <a:schemeClr val="bg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chemeClr val="bg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or New</a:t>
              </a:r>
              <a:endParaRPr lang="en-US" sz="2000" dirty="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89BC92-3C6A-4B44-9FF8-7AF711DCF6F0}"/>
              </a:ext>
            </a:extLst>
          </p:cNvPr>
          <p:cNvGrpSpPr/>
          <p:nvPr/>
        </p:nvGrpSpPr>
        <p:grpSpPr>
          <a:xfrm>
            <a:off x="9968147" y="2128842"/>
            <a:ext cx="1485900" cy="1189191"/>
            <a:chOff x="9968147" y="2128842"/>
            <a:chExt cx="1485900" cy="118919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9BEC4F-F698-4535-A9B9-BED1BBFB1021}"/>
                </a:ext>
              </a:extLst>
            </p:cNvPr>
            <p:cNvSpPr/>
            <p:nvPr/>
          </p:nvSpPr>
          <p:spPr bwMode="auto">
            <a:xfrm>
              <a:off x="9968147" y="2128842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SaaS apps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968386-4409-446B-83BC-350562C8AD20}"/>
                </a:ext>
              </a:extLst>
            </p:cNvPr>
            <p:cNvSpPr txBox="1"/>
            <p:nvPr/>
          </p:nvSpPr>
          <p:spPr>
            <a:xfrm>
              <a:off x="10061490" y="3071812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Replace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FB00014A-AD27-4C79-9AC8-28E4634E15BE}"/>
              </a:ext>
            </a:extLst>
          </p:cNvPr>
          <p:cNvSpPr txBox="1">
            <a:spLocks/>
          </p:cNvSpPr>
          <p:nvPr/>
        </p:nvSpPr>
        <p:spPr>
          <a:xfrm>
            <a:off x="5948596" y="5338481"/>
            <a:ext cx="25603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2000" b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Modernization</a:t>
            </a:r>
          </a:p>
        </p:txBody>
      </p:sp>
    </p:spTree>
    <p:extLst>
      <p:ext uri="{BB962C8B-B14F-4D97-AF65-F5344CB8AC3E}">
        <p14:creationId xmlns:p14="http://schemas.microsoft.com/office/powerpoint/2010/main" val="120025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54" grpId="0" animBg="1"/>
      <p:bldP spid="36" grpId="0"/>
      <p:bldP spid="39" grpId="0"/>
      <p:bldP spid="18" grpId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B50F189-4AC8-4476-AA42-BAB3494D62F3}"/>
              </a:ext>
            </a:extLst>
          </p:cNvPr>
          <p:cNvSpPr/>
          <p:nvPr/>
        </p:nvSpPr>
        <p:spPr>
          <a:xfrm>
            <a:off x="3690080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444639-42D5-446A-992C-F70CD5DACA34}"/>
              </a:ext>
            </a:extLst>
          </p:cNvPr>
          <p:cNvSpPr/>
          <p:nvPr/>
        </p:nvSpPr>
        <p:spPr>
          <a:xfrm>
            <a:off x="2152949" y="151221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33948-21A0-45AF-8AC5-C24869E9C74B}"/>
              </a:ext>
            </a:extLst>
          </p:cNvPr>
          <p:cNvSpPr/>
          <p:nvPr/>
        </p:nvSpPr>
        <p:spPr>
          <a:xfrm>
            <a:off x="549384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</a:t>
            </a:r>
            <a:r>
              <a:rPr lang="en-US" sz="3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containers</a:t>
            </a:r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9B412-37E1-4DE6-822F-A69F381A4347}"/>
              </a:ext>
            </a:extLst>
          </p:cNvPr>
          <p:cNvSpPr/>
          <p:nvPr/>
        </p:nvSpPr>
        <p:spPr bwMode="auto">
          <a:xfrm>
            <a:off x="554652" y="5111681"/>
            <a:ext cx="3547872" cy="10237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Virtualize the 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hardware</a:t>
            </a:r>
          </a:p>
          <a:p>
            <a:pPr marL="285750" marR="0" lvl="0" indent="-285750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VMs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as units of scaling</a:t>
            </a:r>
          </a:p>
          <a:p>
            <a:pPr marL="285750" marR="0" lvl="0" indent="-285750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 "/>
                <a:ea typeface="Segoe UI" pitchFamily="34" charset="0"/>
                <a:cs typeface="Segoe UI" pitchFamily="34" charset="0"/>
              </a:rPr>
              <a:t>Hypervisor </a:t>
            </a:r>
            <a:r>
              <a:rPr lang="en-US" sz="1600" b="1" dirty="0">
                <a:solidFill>
                  <a:srgbClr val="000000"/>
                </a:solidFill>
                <a:latin typeface="Segoe UI "/>
                <a:ea typeface="Segoe UI" pitchFamily="34" charset="0"/>
                <a:cs typeface="Segoe UI" pitchFamily="34" charset="0"/>
              </a:rPr>
              <a:t>dependent</a:t>
            </a:r>
          </a:p>
          <a:p>
            <a:pPr marL="285750" marR="0" lvl="0" indent="-285750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Not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easily movable</a:t>
            </a:r>
            <a:endParaRPr kumimoji="0" lang="en-US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8CA90F-595B-4CF4-836F-C2A9B4EE91AD}"/>
              </a:ext>
            </a:extLst>
          </p:cNvPr>
          <p:cNvSpPr txBox="1"/>
          <p:nvPr/>
        </p:nvSpPr>
        <p:spPr>
          <a:xfrm>
            <a:off x="539069" y="978646"/>
            <a:ext cx="4365536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Virtual machines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66441D-3A3D-4B72-83C3-01D2127CCF69}"/>
              </a:ext>
            </a:extLst>
          </p:cNvPr>
          <p:cNvSpPr txBox="1"/>
          <p:nvPr/>
        </p:nvSpPr>
        <p:spPr>
          <a:xfrm>
            <a:off x="712069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1CC76-89DA-433E-8405-C75C138149FB}"/>
              </a:ext>
            </a:extLst>
          </p:cNvPr>
          <p:cNvSpPr txBox="1"/>
          <p:nvPr/>
        </p:nvSpPr>
        <p:spPr>
          <a:xfrm>
            <a:off x="6571955" y="978646"/>
            <a:ext cx="4372852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279B6-4B7F-4910-B9D9-E2C82B27C0A4}"/>
              </a:ext>
            </a:extLst>
          </p:cNvPr>
          <p:cNvSpPr/>
          <p:nvPr/>
        </p:nvSpPr>
        <p:spPr bwMode="auto">
          <a:xfrm>
            <a:off x="6571955" y="5111376"/>
            <a:ext cx="4411451" cy="9733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3927" fontAlgn="base"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Virtualize the </a:t>
            </a:r>
            <a:r>
              <a:rPr lang="en-US" sz="1600" b="1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operating system</a:t>
            </a:r>
          </a:p>
          <a:p>
            <a:pPr marL="285750" indent="-285750" defTabSz="913927" fontAlgn="base"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Applications</a:t>
            </a:r>
            <a: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 as units of scaling</a:t>
            </a:r>
          </a:p>
          <a:p>
            <a:pPr marL="285750" indent="-285750" defTabSz="913927" fontAlgn="base"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Platform </a:t>
            </a:r>
            <a:r>
              <a:rPr lang="en-US" sz="1600" b="1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independent</a:t>
            </a:r>
          </a:p>
          <a:p>
            <a:pPr marL="285750" indent="-285750" defTabSz="913927" fontAlgn="base"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Easily</a:t>
            </a:r>
            <a: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 movable across environments</a:t>
            </a:r>
            <a:b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Segoe UI "/>
                <a:cs typeface="Segoe UI" pitchFamily="34" charset="0"/>
              </a:rPr>
              <a:t>(on-premises, multi-cloud)</a:t>
            </a:r>
            <a:endParaRPr lang="en-US" sz="1600" b="1" dirty="0">
              <a:solidFill>
                <a:schemeClr val="tx1"/>
              </a:solidFill>
              <a:latin typeface="Segoe UI 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0988F-22E3-45CC-B7E5-B77C0C275E17}"/>
              </a:ext>
            </a:extLst>
          </p:cNvPr>
          <p:cNvGrpSpPr/>
          <p:nvPr/>
        </p:nvGrpSpPr>
        <p:grpSpPr>
          <a:xfrm>
            <a:off x="8815386" y="1538498"/>
            <a:ext cx="1033114" cy="973041"/>
            <a:chOff x="7944526" y="2248596"/>
            <a:chExt cx="1033114" cy="973041"/>
          </a:xfrm>
        </p:grpSpPr>
        <p:sp>
          <p:nvSpPr>
            <p:cNvPr id="63" name="Rectangle: Rounded Corners 73">
              <a:extLst>
                <a:ext uri="{FF2B5EF4-FFF2-40B4-BE49-F238E27FC236}">
                  <a16:creationId xmlns:a16="http://schemas.microsoft.com/office/drawing/2014/main" id="{C986DC89-66D0-40A8-9FFF-F4751202937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50F09A-587A-4BCD-82A2-2A0B704AF94A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sp>
        <p:nvSpPr>
          <p:cNvPr id="29" name="Rectangle: Rounded Corners 73">
            <a:extLst>
              <a:ext uri="{FF2B5EF4-FFF2-40B4-BE49-F238E27FC236}">
                <a16:creationId xmlns:a16="http://schemas.microsoft.com/office/drawing/2014/main" id="{5AEC4C52-87B7-4D9B-A472-F5FE472AD81B}"/>
              </a:ext>
            </a:extLst>
          </p:cNvPr>
          <p:cNvSpPr/>
          <p:nvPr/>
        </p:nvSpPr>
        <p:spPr bwMode="auto">
          <a:xfrm>
            <a:off x="539068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1B60A-8E50-47AF-9418-28D53D0234A7}"/>
              </a:ext>
            </a:extLst>
          </p:cNvPr>
          <p:cNvSpPr/>
          <p:nvPr/>
        </p:nvSpPr>
        <p:spPr>
          <a:xfrm>
            <a:off x="5610370" y="754381"/>
            <a:ext cx="58798" cy="603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: Rounded Corners 73">
            <a:extLst>
              <a:ext uri="{FF2B5EF4-FFF2-40B4-BE49-F238E27FC236}">
                <a16:creationId xmlns:a16="http://schemas.microsoft.com/office/drawing/2014/main" id="{FA0E1780-49AB-4D5B-BD9E-FEA60C980FF3}"/>
              </a:ext>
            </a:extLst>
          </p:cNvPr>
          <p:cNvSpPr/>
          <p:nvPr/>
        </p:nvSpPr>
        <p:spPr bwMode="auto">
          <a:xfrm>
            <a:off x="532247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6" name="Rectangle: Rounded Corners 73">
            <a:extLst>
              <a:ext uri="{FF2B5EF4-FFF2-40B4-BE49-F238E27FC236}">
                <a16:creationId xmlns:a16="http://schemas.microsoft.com/office/drawing/2014/main" id="{3F75B87D-A8EC-445D-9702-A637A69BA714}"/>
              </a:ext>
            </a:extLst>
          </p:cNvPr>
          <p:cNvSpPr/>
          <p:nvPr/>
        </p:nvSpPr>
        <p:spPr bwMode="auto">
          <a:xfrm>
            <a:off x="532247" y="4055276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Hypervisor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24C80C-C7AF-46C2-8440-B5B8D8AD98B4}"/>
              </a:ext>
            </a:extLst>
          </p:cNvPr>
          <p:cNvSpPr txBox="1"/>
          <p:nvPr/>
        </p:nvSpPr>
        <p:spPr>
          <a:xfrm>
            <a:off x="2287954" y="1944250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2E91A-A9B9-40A9-A30D-49684DF01285}"/>
              </a:ext>
            </a:extLst>
          </p:cNvPr>
          <p:cNvSpPr txBox="1"/>
          <p:nvPr/>
        </p:nvSpPr>
        <p:spPr>
          <a:xfrm>
            <a:off x="3865677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F54CC7-E9E5-4C52-8A1C-51A21D1A5665}"/>
              </a:ext>
            </a:extLst>
          </p:cNvPr>
          <p:cNvSpPr txBox="1"/>
          <p:nvPr/>
        </p:nvSpPr>
        <p:spPr>
          <a:xfrm>
            <a:off x="712069" y="2556285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</a:t>
            </a:r>
            <a:r>
              <a:rPr lang="en-US" sz="1050" b="1" dirty="0">
                <a:solidFill>
                  <a:srgbClr val="000000"/>
                </a:solidFill>
                <a:latin typeface="Segoe UI"/>
              </a:rPr>
              <a:t> &amp;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Libraries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12975-43B9-4DF5-9F82-17EB3B56228E}"/>
              </a:ext>
            </a:extLst>
          </p:cNvPr>
          <p:cNvSpPr txBox="1"/>
          <p:nvPr/>
        </p:nvSpPr>
        <p:spPr>
          <a:xfrm>
            <a:off x="2287954" y="2557173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Binaries &amp; Libraries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3E9905-6531-4CEB-846B-005BD93CFD00}"/>
              </a:ext>
            </a:extLst>
          </p:cNvPr>
          <p:cNvSpPr txBox="1"/>
          <p:nvPr/>
        </p:nvSpPr>
        <p:spPr>
          <a:xfrm>
            <a:off x="3865677" y="2556285"/>
            <a:ext cx="861436" cy="399469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Binaries &amp; Libraries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882061-AB04-4E27-B6AD-2DBC594C858B}"/>
              </a:ext>
            </a:extLst>
          </p:cNvPr>
          <p:cNvSpPr txBox="1"/>
          <p:nvPr/>
        </p:nvSpPr>
        <p:spPr>
          <a:xfrm>
            <a:off x="712069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F888A1-F7D9-4E01-95A0-8BF11DD6C8CE}"/>
              </a:ext>
            </a:extLst>
          </p:cNvPr>
          <p:cNvSpPr txBox="1"/>
          <p:nvPr/>
        </p:nvSpPr>
        <p:spPr>
          <a:xfrm>
            <a:off x="2287954" y="3172351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Guest VM Operating</a:t>
            </a:r>
            <a:br>
              <a:rPr lang="en-US" sz="1050" b="1" dirty="0">
                <a:solidFill>
                  <a:srgbClr val="000000"/>
                </a:solidFill>
              </a:rPr>
            </a:br>
            <a:r>
              <a:rPr lang="en-US" sz="1050" b="1" dirty="0">
                <a:solidFill>
                  <a:srgbClr val="000000"/>
                </a:solidFill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DF7730-EA0B-4F90-BEAB-D289D3F6A68A}"/>
              </a:ext>
            </a:extLst>
          </p:cNvPr>
          <p:cNvSpPr txBox="1"/>
          <p:nvPr/>
        </p:nvSpPr>
        <p:spPr>
          <a:xfrm>
            <a:off x="3865677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lvl="0"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Guest VM Operating</a:t>
            </a:r>
            <a:br>
              <a:rPr lang="en-US" sz="1050" b="1" dirty="0">
                <a:solidFill>
                  <a:srgbClr val="000000"/>
                </a:solidFill>
              </a:rPr>
            </a:br>
            <a:r>
              <a:rPr lang="en-US" sz="1050" b="1" dirty="0">
                <a:solidFill>
                  <a:srgbClr val="000000"/>
                </a:solidFill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Rectangle: Rounded Corners 73">
            <a:extLst>
              <a:ext uri="{FF2B5EF4-FFF2-40B4-BE49-F238E27FC236}">
                <a16:creationId xmlns:a16="http://schemas.microsoft.com/office/drawing/2014/main" id="{FC94791A-3361-4C5E-9E96-81E67424BE70}"/>
              </a:ext>
            </a:extLst>
          </p:cNvPr>
          <p:cNvSpPr/>
          <p:nvPr/>
        </p:nvSpPr>
        <p:spPr bwMode="auto">
          <a:xfrm>
            <a:off x="6571955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2" name="Rectangle: Rounded Corners 73">
            <a:extLst>
              <a:ext uri="{FF2B5EF4-FFF2-40B4-BE49-F238E27FC236}">
                <a16:creationId xmlns:a16="http://schemas.microsoft.com/office/drawing/2014/main" id="{FE2EEDBF-E1F4-4251-962A-87A6F493CB3C}"/>
              </a:ext>
            </a:extLst>
          </p:cNvPr>
          <p:cNvSpPr/>
          <p:nvPr/>
        </p:nvSpPr>
        <p:spPr bwMode="auto">
          <a:xfrm>
            <a:off x="6565134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73">
            <a:extLst>
              <a:ext uri="{FF2B5EF4-FFF2-40B4-BE49-F238E27FC236}">
                <a16:creationId xmlns:a16="http://schemas.microsoft.com/office/drawing/2014/main" id="{D94FE94A-70D8-4A51-92DB-362F4B8B44A4}"/>
              </a:ext>
            </a:extLst>
          </p:cNvPr>
          <p:cNvSpPr/>
          <p:nvPr/>
        </p:nvSpPr>
        <p:spPr bwMode="auto">
          <a:xfrm>
            <a:off x="6571955" y="4051941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Docker Engine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DF01A3-93D0-4CEB-8B33-CB6C39055A1E}"/>
              </a:ext>
            </a:extLst>
          </p:cNvPr>
          <p:cNvSpPr txBox="1"/>
          <p:nvPr/>
        </p:nvSpPr>
        <p:spPr>
          <a:xfrm>
            <a:off x="8047381" y="3684435"/>
            <a:ext cx="2897426" cy="254045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Binaries &amp; Libraries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77032-03A7-44DC-8099-F3969101D5BF}"/>
              </a:ext>
            </a:extLst>
          </p:cNvPr>
          <p:cNvSpPr txBox="1"/>
          <p:nvPr/>
        </p:nvSpPr>
        <p:spPr>
          <a:xfrm>
            <a:off x="6571955" y="3684435"/>
            <a:ext cx="1365935" cy="254045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b="1" dirty="0">
                <a:solidFill>
                  <a:srgbClr val="000000"/>
                </a:solidFill>
              </a:rPr>
              <a:t>Binaries &amp; Libraries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EB27B6-073C-4D6A-951B-3ED2F1DD47A7}"/>
              </a:ext>
            </a:extLst>
          </p:cNvPr>
          <p:cNvGrpSpPr/>
          <p:nvPr/>
        </p:nvGrpSpPr>
        <p:grpSpPr>
          <a:xfrm>
            <a:off x="7686480" y="1554928"/>
            <a:ext cx="1033114" cy="973041"/>
            <a:chOff x="7944526" y="2248596"/>
            <a:chExt cx="1033114" cy="973041"/>
          </a:xfrm>
        </p:grpSpPr>
        <p:sp>
          <p:nvSpPr>
            <p:cNvPr id="69" name="Rectangle: Rounded Corners 73">
              <a:extLst>
                <a:ext uri="{FF2B5EF4-FFF2-40B4-BE49-F238E27FC236}">
                  <a16:creationId xmlns:a16="http://schemas.microsoft.com/office/drawing/2014/main" id="{B8AA2F87-D9C3-4A14-BA31-D6534F7FFC59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D9A5FF-EBE1-40A7-9CFC-74C5106F15B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E075FD-E3D9-42D8-8429-B8ED449800F7}"/>
              </a:ext>
            </a:extLst>
          </p:cNvPr>
          <p:cNvGrpSpPr/>
          <p:nvPr/>
        </p:nvGrpSpPr>
        <p:grpSpPr>
          <a:xfrm>
            <a:off x="6559700" y="1565215"/>
            <a:ext cx="1033114" cy="973041"/>
            <a:chOff x="7944526" y="2248596"/>
            <a:chExt cx="1033114" cy="973041"/>
          </a:xfrm>
        </p:grpSpPr>
        <p:sp>
          <p:nvSpPr>
            <p:cNvPr id="72" name="Rectangle: Rounded Corners 73">
              <a:extLst>
                <a:ext uri="{FF2B5EF4-FFF2-40B4-BE49-F238E27FC236}">
                  <a16:creationId xmlns:a16="http://schemas.microsoft.com/office/drawing/2014/main" id="{36187158-9E14-4B5A-BA2C-AF0BEEB1367F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1B738-4F3A-4E72-84FD-57721E934C07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807FC3-7EAE-48F0-B73E-BF4E08706173}"/>
              </a:ext>
            </a:extLst>
          </p:cNvPr>
          <p:cNvGrpSpPr/>
          <p:nvPr/>
        </p:nvGrpSpPr>
        <p:grpSpPr>
          <a:xfrm>
            <a:off x="9911693" y="1538498"/>
            <a:ext cx="1033114" cy="973041"/>
            <a:chOff x="7944526" y="2248596"/>
            <a:chExt cx="1033114" cy="973041"/>
          </a:xfrm>
        </p:grpSpPr>
        <p:sp>
          <p:nvSpPr>
            <p:cNvPr id="75" name="Rectangle: Rounded Corners 73">
              <a:extLst>
                <a:ext uri="{FF2B5EF4-FFF2-40B4-BE49-F238E27FC236}">
                  <a16:creationId xmlns:a16="http://schemas.microsoft.com/office/drawing/2014/main" id="{994BCADC-67ED-4707-8C51-2BB735AAF54C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A3EA8E-8DDD-46BA-A504-852D6459B56C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3241D53-7E81-4A89-B09A-A5281B4F4951}"/>
              </a:ext>
            </a:extLst>
          </p:cNvPr>
          <p:cNvGrpSpPr/>
          <p:nvPr/>
        </p:nvGrpSpPr>
        <p:grpSpPr>
          <a:xfrm>
            <a:off x="8793211" y="2633708"/>
            <a:ext cx="1033114" cy="973041"/>
            <a:chOff x="7944526" y="2248596"/>
            <a:chExt cx="1033114" cy="973041"/>
          </a:xfrm>
        </p:grpSpPr>
        <p:sp>
          <p:nvSpPr>
            <p:cNvPr id="90" name="Rectangle: Rounded Corners 73">
              <a:extLst>
                <a:ext uri="{FF2B5EF4-FFF2-40B4-BE49-F238E27FC236}">
                  <a16:creationId xmlns:a16="http://schemas.microsoft.com/office/drawing/2014/main" id="{6F8F9DE0-846D-4589-97E7-A897DCD7869A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99D222-D096-4A3C-BADC-EF3E48742766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816B38-FF5F-4C4F-BEB6-09F08D9E829A}"/>
              </a:ext>
            </a:extLst>
          </p:cNvPr>
          <p:cNvGrpSpPr/>
          <p:nvPr/>
        </p:nvGrpSpPr>
        <p:grpSpPr>
          <a:xfrm>
            <a:off x="7686480" y="2641014"/>
            <a:ext cx="1033114" cy="973041"/>
            <a:chOff x="7944526" y="2248596"/>
            <a:chExt cx="1033114" cy="973041"/>
          </a:xfrm>
        </p:grpSpPr>
        <p:sp>
          <p:nvSpPr>
            <p:cNvPr id="93" name="Rectangle: Rounded Corners 73">
              <a:extLst>
                <a:ext uri="{FF2B5EF4-FFF2-40B4-BE49-F238E27FC236}">
                  <a16:creationId xmlns:a16="http://schemas.microsoft.com/office/drawing/2014/main" id="{802F20DA-A95E-4E55-8B3C-0D8685C1A56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724EAE7-8189-446A-876C-EB68E900BC54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8B997D-508E-4132-91D3-23E4195AB1C0}"/>
              </a:ext>
            </a:extLst>
          </p:cNvPr>
          <p:cNvGrpSpPr/>
          <p:nvPr/>
        </p:nvGrpSpPr>
        <p:grpSpPr>
          <a:xfrm>
            <a:off x="6565134" y="2633708"/>
            <a:ext cx="1033114" cy="973041"/>
            <a:chOff x="7944526" y="2248596"/>
            <a:chExt cx="1033114" cy="973041"/>
          </a:xfrm>
        </p:grpSpPr>
        <p:sp>
          <p:nvSpPr>
            <p:cNvPr id="96" name="Rectangle: Rounded Corners 73">
              <a:extLst>
                <a:ext uri="{FF2B5EF4-FFF2-40B4-BE49-F238E27FC236}">
                  <a16:creationId xmlns:a16="http://schemas.microsoft.com/office/drawing/2014/main" id="{F240CB44-45E1-4E7A-B7F4-5F7EFDF120D4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485D07-C64E-44DF-938F-2223BD4F17E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8A07B85-32C7-42BC-A475-8C8A80E89B3E}"/>
              </a:ext>
            </a:extLst>
          </p:cNvPr>
          <p:cNvGrpSpPr/>
          <p:nvPr/>
        </p:nvGrpSpPr>
        <p:grpSpPr>
          <a:xfrm>
            <a:off x="9899942" y="2643137"/>
            <a:ext cx="1033114" cy="973041"/>
            <a:chOff x="7944526" y="2248596"/>
            <a:chExt cx="1033114" cy="973041"/>
          </a:xfrm>
        </p:grpSpPr>
        <p:sp>
          <p:nvSpPr>
            <p:cNvPr id="99" name="Rectangle: Rounded Corners 73">
              <a:extLst>
                <a:ext uri="{FF2B5EF4-FFF2-40B4-BE49-F238E27FC236}">
                  <a16:creationId xmlns:a16="http://schemas.microsoft.com/office/drawing/2014/main" id="{468B32C4-EFF1-4B0C-9459-5F3F7B7DC468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E84B6C6-B8F3-4EF7-8A16-298616596380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/>
                <a:t>App</a:t>
              </a:r>
            </a:p>
          </p:txBody>
        </p:sp>
      </p:grpSp>
      <p:pic>
        <p:nvPicPr>
          <p:cNvPr id="101" name="Picture 6" descr="Image result for docker logo png">
            <a:extLst>
              <a:ext uri="{FF2B5EF4-FFF2-40B4-BE49-F238E27FC236}">
                <a16:creationId xmlns:a16="http://schemas.microsoft.com/office/drawing/2014/main" id="{4EF580CF-2DA4-474C-BE02-3D7380C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82138" y="221134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Image result for docker logo png">
            <a:extLst>
              <a:ext uri="{FF2B5EF4-FFF2-40B4-BE49-F238E27FC236}">
                <a16:creationId xmlns:a16="http://schemas.microsoft.com/office/drawing/2014/main" id="{097D1898-258C-4A28-93F8-BA4CFBD6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89805" y="222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Image result for docker logo png">
            <a:extLst>
              <a:ext uri="{FF2B5EF4-FFF2-40B4-BE49-F238E27FC236}">
                <a16:creationId xmlns:a16="http://schemas.microsoft.com/office/drawing/2014/main" id="{413E3A1E-202B-4B6D-A55A-A01171FF2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Image result for docker logo png">
            <a:extLst>
              <a:ext uri="{FF2B5EF4-FFF2-40B4-BE49-F238E27FC236}">
                <a16:creationId xmlns:a16="http://schemas.microsoft.com/office/drawing/2014/main" id="{510C3FEB-CB86-4F72-BA84-FB2AB9E44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35260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docker logo png">
            <a:extLst>
              <a:ext uri="{FF2B5EF4-FFF2-40B4-BE49-F238E27FC236}">
                <a16:creationId xmlns:a16="http://schemas.microsoft.com/office/drawing/2014/main" id="{D1550FD0-93F0-4F11-8E0A-7B9414D31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90581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Image result for docker logo png">
            <a:extLst>
              <a:ext uri="{FF2B5EF4-FFF2-40B4-BE49-F238E27FC236}">
                <a16:creationId xmlns:a16="http://schemas.microsoft.com/office/drawing/2014/main" id="{85B0C0D9-C50E-45D1-BF4A-CCCE8157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98248" y="33031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Image result for docker logo png">
            <a:extLst>
              <a:ext uri="{FF2B5EF4-FFF2-40B4-BE49-F238E27FC236}">
                <a16:creationId xmlns:a16="http://schemas.microsoft.com/office/drawing/2014/main" id="{192B45EF-E587-435E-9197-DA5E1663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32998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mage result for docker logo png">
            <a:extLst>
              <a:ext uri="{FF2B5EF4-FFF2-40B4-BE49-F238E27FC236}">
                <a16:creationId xmlns:a16="http://schemas.microsoft.com/office/drawing/2014/main" id="{5D04C609-8EDB-4E7B-A333-C72AC23D7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25345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64F34-066B-48CE-B6B3-4F4FD55A4061}"/>
              </a:ext>
            </a:extLst>
          </p:cNvPr>
          <p:cNvCxnSpPr>
            <a:cxnSpLocks/>
          </p:cNvCxnSpPr>
          <p:nvPr/>
        </p:nvCxnSpPr>
        <p:spPr>
          <a:xfrm>
            <a:off x="3685926" y="3350952"/>
            <a:ext cx="6568048" cy="0"/>
          </a:xfrm>
          <a:prstGeom prst="straightConnector1">
            <a:avLst/>
          </a:prstGeom>
          <a:ln w="28575" cap="rnd">
            <a:solidFill>
              <a:srgbClr val="0478D7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E750E-8A9A-41BF-A747-D6F5A5AF3E01}"/>
              </a:ext>
            </a:extLst>
          </p:cNvPr>
          <p:cNvGrpSpPr/>
          <p:nvPr/>
        </p:nvGrpSpPr>
        <p:grpSpPr>
          <a:xfrm>
            <a:off x="7133424" y="1996478"/>
            <a:ext cx="1299573" cy="1299573"/>
            <a:chOff x="4893198" y="1767803"/>
            <a:chExt cx="1299573" cy="129957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1DFFA2F-0C80-4D68-95D1-25E54453E38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87" name="Rectangle: Rounded Corners 73">
              <a:extLst>
                <a:ext uri="{FF2B5EF4-FFF2-40B4-BE49-F238E27FC236}">
                  <a16:creationId xmlns:a16="http://schemas.microsoft.com/office/drawing/2014/main" id="{A2647510-E455-4F1D-898E-0F4F8FE2E9EE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38C444-4A2D-41AF-A0E9-195B150A288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 sz="1000">
                  <a:solidFill>
                    <a:srgbClr val="000000"/>
                  </a:solidFill>
                </a:rPr>
                <a:t>App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9" name="Shape 593">
            <a:extLst>
              <a:ext uri="{FF2B5EF4-FFF2-40B4-BE49-F238E27FC236}">
                <a16:creationId xmlns:a16="http://schemas.microsoft.com/office/drawing/2014/main" id="{2D311A3D-B826-4C63-A5AF-9D12BAE8A4DF}"/>
              </a:ext>
            </a:extLst>
          </p:cNvPr>
          <p:cNvSpPr txBox="1"/>
          <p:nvPr/>
        </p:nvSpPr>
        <p:spPr>
          <a:xfrm>
            <a:off x="1976090" y="4835851"/>
            <a:ext cx="1969457" cy="85491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lang="en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  <a:t>Existing</a:t>
            </a:r>
            <a: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  <a:t>/New Applications</a:t>
            </a:r>
            <a:b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</a:br>
            <a:b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</a:br>
            <a: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  <a:t>(=rehome)</a:t>
            </a:r>
            <a:endParaRPr lang="en" sz="1598" b="1" kern="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br>
              <a:rPr kumimoji="0" lang="e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</a:br>
            <a:endParaRPr kumimoji="0" lang="en" sz="1598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90" name="Shape 592">
            <a:extLst>
              <a:ext uri="{FF2B5EF4-FFF2-40B4-BE49-F238E27FC236}">
                <a16:creationId xmlns:a16="http://schemas.microsoft.com/office/drawing/2014/main" id="{6B063A29-014F-423A-9DA0-45C208DCC1BE}"/>
              </a:ext>
            </a:extLst>
          </p:cNvPr>
          <p:cNvSpPr txBox="1"/>
          <p:nvPr/>
        </p:nvSpPr>
        <p:spPr>
          <a:xfrm>
            <a:off x="6162112" y="4769469"/>
            <a:ext cx="2179814" cy="1154042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  <a:t>Lift and shift to containers</a:t>
            </a:r>
            <a:b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</a:br>
            <a:b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</a:br>
            <a:r>
              <a:rPr lang="en-US" sz="1598" b="1" kern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Quattrocento Sans"/>
              </a:rPr>
              <a:t>(= rehost, refactor)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81725-C88C-4F1F-9DC0-0851FAE9A312}"/>
              </a:ext>
            </a:extLst>
          </p:cNvPr>
          <p:cNvSpPr/>
          <p:nvPr/>
        </p:nvSpPr>
        <p:spPr>
          <a:xfrm>
            <a:off x="2308716" y="2179640"/>
            <a:ext cx="1214525" cy="24396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7C88F1-B6A9-453A-B557-E618DAA7644A}"/>
              </a:ext>
            </a:extLst>
          </p:cNvPr>
          <p:cNvSpPr txBox="1"/>
          <p:nvPr/>
        </p:nvSpPr>
        <p:spPr>
          <a:xfrm>
            <a:off x="2471401" y="2604123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B847C6-C4A8-41E6-AAC7-198E249514D3}"/>
              </a:ext>
            </a:extLst>
          </p:cNvPr>
          <p:cNvSpPr txBox="1"/>
          <p:nvPr/>
        </p:nvSpPr>
        <p:spPr>
          <a:xfrm>
            <a:off x="2471401" y="3217046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</a:t>
            </a:r>
            <a:r>
              <a:rPr lang="en-US" sz="1050" b="1" dirty="0">
                <a:solidFill>
                  <a:srgbClr val="000000"/>
                </a:solidFill>
                <a:latin typeface="Segoe UI"/>
              </a:rPr>
              <a:t> &amp;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Libraries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217DD-5593-4DB2-A953-AFB4E6778443}"/>
              </a:ext>
            </a:extLst>
          </p:cNvPr>
          <p:cNvSpPr txBox="1"/>
          <p:nvPr/>
        </p:nvSpPr>
        <p:spPr>
          <a:xfrm>
            <a:off x="2471401" y="3832224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AADE-2E7D-4125-A62B-52283D07D8AF}"/>
              </a:ext>
            </a:extLst>
          </p:cNvPr>
          <p:cNvGrpSpPr/>
          <p:nvPr/>
        </p:nvGrpSpPr>
        <p:grpSpPr>
          <a:xfrm>
            <a:off x="5828744" y="1985761"/>
            <a:ext cx="1299573" cy="1299573"/>
            <a:chOff x="4893198" y="1767803"/>
            <a:chExt cx="1299573" cy="129957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6561B1-0A39-4365-A7AE-8B8A467C7462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0" name="Rectangle: Rounded Corners 73">
              <a:extLst>
                <a:ext uri="{FF2B5EF4-FFF2-40B4-BE49-F238E27FC236}">
                  <a16:creationId xmlns:a16="http://schemas.microsoft.com/office/drawing/2014/main" id="{61D8650D-99BB-415F-A584-188EABBABB02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A53647-6FC9-4F5D-9981-A8531883D7C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 sz="1000">
                  <a:solidFill>
                    <a:srgbClr val="000000"/>
                  </a:solidFill>
                </a:rPr>
                <a:t>App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3E0564-1F00-4FA5-8A70-7600C9BB360F}"/>
              </a:ext>
            </a:extLst>
          </p:cNvPr>
          <p:cNvGrpSpPr/>
          <p:nvPr/>
        </p:nvGrpSpPr>
        <p:grpSpPr>
          <a:xfrm>
            <a:off x="7133424" y="3365655"/>
            <a:ext cx="1299573" cy="1299573"/>
            <a:chOff x="4893198" y="1767803"/>
            <a:chExt cx="1299573" cy="129957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02723F-B2E7-4B22-B665-0E6378648293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4" name="Rectangle: Rounded Corners 73">
              <a:extLst>
                <a:ext uri="{FF2B5EF4-FFF2-40B4-BE49-F238E27FC236}">
                  <a16:creationId xmlns:a16="http://schemas.microsoft.com/office/drawing/2014/main" id="{2B559AB2-2B09-4C3B-B1CD-D1C1192A4678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46FD6A-10C2-4F03-A896-7B90AB480DCA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 sz="1000">
                  <a:solidFill>
                    <a:srgbClr val="000000"/>
                  </a:solidFill>
                </a:rPr>
                <a:t>App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953C3-D964-4CE1-AB3E-92F407FF0640}"/>
              </a:ext>
            </a:extLst>
          </p:cNvPr>
          <p:cNvGrpSpPr/>
          <p:nvPr/>
        </p:nvGrpSpPr>
        <p:grpSpPr>
          <a:xfrm>
            <a:off x="5828737" y="3381131"/>
            <a:ext cx="1299573" cy="1299573"/>
            <a:chOff x="4893198" y="1767803"/>
            <a:chExt cx="1299573" cy="129957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3EAAD5-DCA1-4C58-8A25-17E6950D9EF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8" name="Rectangle: Rounded Corners 73">
              <a:extLst>
                <a:ext uri="{FF2B5EF4-FFF2-40B4-BE49-F238E27FC236}">
                  <a16:creationId xmlns:a16="http://schemas.microsoft.com/office/drawing/2014/main" id="{F200D774-CFEE-4B5D-9A75-CC901BD744E6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EED2E-23D9-43A2-A6D5-13F39F7FFB8E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r>
                <a:rPr lang="en-US" sz="1000">
                  <a:solidFill>
                    <a:srgbClr val="000000"/>
                  </a:solidFill>
                </a:rPr>
                <a:t>App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46" name="Picture 6" descr="Image result for docker logo png">
            <a:extLst>
              <a:ext uri="{FF2B5EF4-FFF2-40B4-BE49-F238E27FC236}">
                <a16:creationId xmlns:a16="http://schemas.microsoft.com/office/drawing/2014/main" id="{C7DCAF86-4143-44D5-9674-D423C977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913038" y="282179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docker logo png">
            <a:extLst>
              <a:ext uri="{FF2B5EF4-FFF2-40B4-BE49-F238E27FC236}">
                <a16:creationId xmlns:a16="http://schemas.microsoft.com/office/drawing/2014/main" id="{B9A3B527-C8EF-48E5-BAEC-55A224C13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94514" y="2833952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docker logo png">
            <a:extLst>
              <a:ext uri="{FF2B5EF4-FFF2-40B4-BE49-F238E27FC236}">
                <a16:creationId xmlns:a16="http://schemas.microsoft.com/office/drawing/2014/main" id="{309DEF51-8AC4-4A8E-A131-27823FD88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884586" y="420087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Image result for docker logo png">
            <a:extLst>
              <a:ext uri="{FF2B5EF4-FFF2-40B4-BE49-F238E27FC236}">
                <a16:creationId xmlns:a16="http://schemas.microsoft.com/office/drawing/2014/main" id="{280EB58E-67E8-4F1D-99A7-C914734D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65376" y="421420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985260-47D5-465B-9EDE-65E0C377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containers help in app modernization?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301D96-8000-4A5B-9B68-9708E8293AD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246610" y="975114"/>
            <a:ext cx="11277600" cy="5539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Containers are stand-alone, smaller application instances, running at scale</a:t>
            </a:r>
          </a:p>
        </p:txBody>
      </p:sp>
    </p:spTree>
    <p:extLst>
      <p:ext uri="{BB962C8B-B14F-4D97-AF65-F5344CB8AC3E}">
        <p14:creationId xmlns:p14="http://schemas.microsoft.com/office/powerpoint/2010/main" val="39253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e1a627c-c358-489e-8701-8def66738adc&quot;,&quot;TimeStamp&quot;:&quot;2018-09-05T09:16:07.1309456+02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e1a627c-c358-489e-8701-8def66738adc&quot;,&quot;TimeStamp&quot;:&quot;2018-09-05T09:16:07.1309456+02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79493be-8933-4886-8050-5ceb419ad9ac&quot;,&quot;TimeStamp&quot;:&quot;2017-11-13T17:23:09.5392439-05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e1a627c-c358-489e-8701-8def66738adc&quot;,&quot;TimeStamp&quot;:&quot;2018-09-05T09:16:07.1309456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e1a627c-c358-489e-8701-8def66738adc&quot;,&quot;TimeStamp&quot;:&quot;2018-09-05T09:16:07.1309456+02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e1a627c-c358-489e-8701-8def66738adc&quot;,&quot;TimeStamp&quot;:&quot;2018-09-05T09:16:07.1309456+02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9730d75-e485-4044-8e1c-142973e26464&quot;,&quot;TimeStamp&quot;:&quot;2018-09-05T09:16:07.1599425+02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0885e26-2c31-43e6-8203-f559e54e26ae&quot;,&quot;TimeStamp&quot;:&quot;2018-09-05T09:16:07.1609423+02:00&quot;}"/>
</p:tagLst>
</file>

<file path=ppt/theme/theme1.xml><?xml version="1.0" encoding="utf-8"?>
<a:theme xmlns:a="http://schemas.openxmlformats.org/drawingml/2006/main" name="1_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D8D86650-D1D0-4F72-97EB-6FE85552E638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C262C99B-FD24-4C21-8FB0-181F18668B79}"/>
    </a:ext>
  </a:extLst>
</a:theme>
</file>

<file path=ppt/theme/theme3.xml><?xml version="1.0" encoding="utf-8"?>
<a:theme xmlns:a="http://schemas.openxmlformats.org/drawingml/2006/main" name="2_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D8D86650-D1D0-4F72-97EB-6FE85552E63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AE5799258C0438E38F55647EB5033" ma:contentTypeVersion="8" ma:contentTypeDescription="Create a new document." ma:contentTypeScope="" ma:versionID="3a82994e103b246a471cbec86afe7cf1">
  <xsd:schema xmlns:xsd="http://www.w3.org/2001/XMLSchema" xmlns:xs="http://www.w3.org/2001/XMLSchema" xmlns:p="http://schemas.microsoft.com/office/2006/metadata/properties" xmlns:ns3="97ee6932-3042-4f1f-b8c2-a0a5d819edc1" targetNamespace="http://schemas.microsoft.com/office/2006/metadata/properties" ma:root="true" ma:fieldsID="a22f68ad7c52f4ccfa622840eb805357" ns3:_="">
    <xsd:import namespace="97ee6932-3042-4f1f-b8c2-a0a5d819e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e6932-3042-4f1f-b8c2-a0a5d819e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97ee6932-3042-4f1f-b8c2-a0a5d819edc1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BFF96-0739-4D07-A11C-E8586F0351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e6932-3042-4f1f-b8c2-a0a5d819e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Training Day</Template>
  <TotalTime>1098</TotalTime>
  <Words>1803</Words>
  <Application>Microsoft Office PowerPoint</Application>
  <PresentationFormat>Widescreen</PresentationFormat>
  <Paragraphs>431</Paragraphs>
  <Slides>51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Museo Sans For Dell</vt:lpstr>
      <vt:lpstr>Segoe Pro Semibold</vt:lpstr>
      <vt:lpstr>Segoe Semibold</vt:lpstr>
      <vt:lpstr>Segoe UI</vt:lpstr>
      <vt:lpstr>Segoe UI </vt:lpstr>
      <vt:lpstr>Segoe UI Light</vt:lpstr>
      <vt:lpstr>Segoe UI Semibold</vt:lpstr>
      <vt:lpstr>Segoe UI Semilight</vt:lpstr>
      <vt:lpstr>Wingdings</vt:lpstr>
      <vt:lpstr>1_Dynamics 365</vt:lpstr>
      <vt:lpstr>WHITE TEMPLATE</vt:lpstr>
      <vt:lpstr>2_Dynamics 365</vt:lpstr>
      <vt:lpstr>PowerPoint Presentation</vt:lpstr>
      <vt:lpstr>   Presentation title</vt:lpstr>
      <vt:lpstr>About Me…</vt:lpstr>
      <vt:lpstr>Workshop delivery</vt:lpstr>
      <vt:lpstr>Workshop delivery</vt:lpstr>
      <vt:lpstr>Introduction to Containers</vt:lpstr>
      <vt:lpstr>The journey to the cloud</vt:lpstr>
      <vt:lpstr>What are containers?</vt:lpstr>
      <vt:lpstr>How do containers help in app modernization?</vt:lpstr>
      <vt:lpstr>Running Containers on Azure: a full set of choices</vt:lpstr>
      <vt:lpstr>How Containers help in App Migration</vt:lpstr>
      <vt:lpstr>How Containers help in App Migration</vt:lpstr>
      <vt:lpstr>Docker Containers Overview</vt:lpstr>
      <vt:lpstr>Docker Containers - Overview</vt:lpstr>
      <vt:lpstr>Docker High-Level Architecture</vt:lpstr>
      <vt:lpstr>Docker Host</vt:lpstr>
      <vt:lpstr>Docker Containers on Windows </vt:lpstr>
      <vt:lpstr>Docker CLI</vt:lpstr>
      <vt:lpstr>Demo</vt:lpstr>
      <vt:lpstr>Docker Host</vt:lpstr>
      <vt:lpstr>Where do Docker Images come from?</vt:lpstr>
      <vt:lpstr>Running a Docker Container</vt:lpstr>
      <vt:lpstr>Common Docker CLI operations</vt:lpstr>
      <vt:lpstr>Demo</vt:lpstr>
      <vt:lpstr>Migrating apps to Docker Images</vt:lpstr>
      <vt:lpstr>Building a Docker Image - CLI</vt:lpstr>
      <vt:lpstr>Building a Docker Image - DockerFile</vt:lpstr>
      <vt:lpstr>Building a Docker Image – VS2017-2019</vt:lpstr>
      <vt:lpstr>Demo</vt:lpstr>
      <vt:lpstr>Troubleshooting Docker Containers</vt:lpstr>
      <vt:lpstr>Azure Container Registry</vt:lpstr>
      <vt:lpstr>Azure Container Registry (ACR)</vt:lpstr>
      <vt:lpstr>Azure Container Registry (ACR)</vt:lpstr>
      <vt:lpstr>Azure Container Registry (ACR)</vt:lpstr>
      <vt:lpstr>Azure Container Registry (ACR)</vt:lpstr>
      <vt:lpstr>Azure Container Registry Tasks</vt:lpstr>
      <vt:lpstr>Demo</vt:lpstr>
      <vt:lpstr>Azure Container Instance</vt:lpstr>
      <vt:lpstr>Azure Container Instance (ACI)</vt:lpstr>
      <vt:lpstr>Demo</vt:lpstr>
      <vt:lpstr>Webapp for Containers</vt:lpstr>
      <vt:lpstr>Web App now supports running Containers</vt:lpstr>
      <vt:lpstr>Containers as Web Apps - Benefit</vt:lpstr>
      <vt:lpstr>Azure App Service:  Build and Deploy Options Deploying containers</vt:lpstr>
      <vt:lpstr>Web app for containers</vt:lpstr>
      <vt:lpstr>Windows Container Support Public Preview</vt:lpstr>
      <vt:lpstr>Demo</vt:lpstr>
      <vt:lpstr>Section Take-Aways</vt:lpstr>
      <vt:lpstr>PowerPoint Presentation</vt:lpstr>
      <vt:lpstr>Next Module…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Peter De Tender</dc:creator>
  <cp:keywords/>
  <dc:description/>
  <cp:lastModifiedBy>Peter De Tender</cp:lastModifiedBy>
  <cp:revision>7</cp:revision>
  <dcterms:created xsi:type="dcterms:W3CDTF">2019-08-22T19:09:07Z</dcterms:created>
  <dcterms:modified xsi:type="dcterms:W3CDTF">2019-08-23T13:27:17Z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0x0101000E6AE5799258C0438E38F55647EB5033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